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8" r:id="rId2"/>
    <p:sldId id="259" r:id="rId3"/>
    <p:sldId id="262" r:id="rId4"/>
    <p:sldId id="260" r:id="rId5"/>
    <p:sldId id="266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86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ED5101-81E8-43C3-9C68-321BACA02CBD}" type="datetimeFigureOut">
              <a:rPr lang="en-US" smtClean="0"/>
              <a:pPr/>
              <a:t>10/12/2023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78A5C2-1999-41F7-9A13-2DF668854B8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ACA66-9784-43C5-A672-E6AEBC26A715}" type="datetime1">
              <a:rPr lang="en-US" smtClean="0"/>
              <a:pPr/>
              <a:t>10/12/2023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86712-58DC-44E2-9922-EB44BD851B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66809-9F4C-4651-A872-23101BAFB0BA}" type="datetime1">
              <a:rPr lang="en-US" smtClean="0"/>
              <a:pPr/>
              <a:t>10/12/2023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86712-58DC-44E2-9922-EB44BD851B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EFB9F-59FC-4F31-ADA5-5B083B11EC40}" type="datetime1">
              <a:rPr lang="en-US" smtClean="0"/>
              <a:pPr/>
              <a:t>10/12/2023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86712-58DC-44E2-9922-EB44BD851B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09F3D-CA7B-4DBD-B035-7220BF814A5F}" type="datetime1">
              <a:rPr lang="en-US" smtClean="0"/>
              <a:pPr/>
              <a:t>10/12/2023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86712-58DC-44E2-9922-EB44BD851B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BBC70-FD86-40DF-9EAA-F1E403E749A6}" type="datetime1">
              <a:rPr lang="en-US" smtClean="0"/>
              <a:pPr/>
              <a:t>10/12/2023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86712-58DC-44E2-9922-EB44BD851B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22951-D12B-4F1B-B593-ABC24FA6B9DE}" type="datetime1">
              <a:rPr lang="en-US" smtClean="0"/>
              <a:pPr/>
              <a:t>10/12/2023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86712-58DC-44E2-9922-EB44BD851B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BDDB1-19FD-44B4-82E0-66728CC96332}" type="datetime1">
              <a:rPr lang="en-US" smtClean="0"/>
              <a:pPr/>
              <a:t>10/12/2023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86712-58DC-44E2-9922-EB44BD851B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B467F-9760-4DA4-8E6E-8543CC258724}" type="datetime1">
              <a:rPr lang="en-US" smtClean="0"/>
              <a:pPr/>
              <a:t>10/12/2023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86712-58DC-44E2-9922-EB44BD851B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BD9E1-E3BB-4D89-BEDA-4C634AE625FA}" type="datetime1">
              <a:rPr lang="en-US" smtClean="0"/>
              <a:pPr/>
              <a:t>10/12/2023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86712-58DC-44E2-9922-EB44BD851B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C0DE0-D45D-4220-BDA5-3EA5425F536D}" type="datetime1">
              <a:rPr lang="en-US" smtClean="0"/>
              <a:pPr/>
              <a:t>10/12/2023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86712-58DC-44E2-9922-EB44BD851B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1EA01-ED7D-45C1-B78C-5C79693CA13B}" type="datetime1">
              <a:rPr lang="en-US" smtClean="0"/>
              <a:pPr/>
              <a:t>10/12/2023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86712-58DC-44E2-9922-EB44BD851B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A04E4E-7F51-4080-8A6E-E6706DF70711}" type="datetime1">
              <a:rPr lang="en-US" smtClean="0"/>
              <a:pPr/>
              <a:t>10/12/2023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086712-58DC-44E2-9922-EB44BD851BD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yoshiteru-horie@aarjapan.gr.jp" TargetMode="External"/><Relationship Id="rId2" Type="http://schemas.openxmlformats.org/officeDocument/2006/relationships/hyperlink" Target="https://iso26000sgn.org/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mailto:cschmidt@ecologia.org" TargetMode="External"/><Relationship Id="rId5" Type="http://schemas.openxmlformats.org/officeDocument/2006/relationships/hyperlink" Target="mailto:onglagrandepuissancededieu@gmail.com" TargetMode="External"/><Relationship Id="rId4" Type="http://schemas.openxmlformats.org/officeDocument/2006/relationships/hyperlink" Target="mailto:bkkhanna2@gmail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228600" y="253550"/>
            <a:ext cx="8686800" cy="618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36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Meiryo UI" charset="-128"/>
                <a:cs typeface="MS PGothic" pitchFamily="34" charset="-128"/>
              </a:rPr>
              <a:t>Welcome</a:t>
            </a:r>
            <a:r>
              <a:rPr kumimoji="0" lang="en-US" altLang="ja-JP" sz="3600" b="0" i="0" u="none" strike="noStrike" cap="none" normalizeH="0" dirty="0" smtClean="0">
                <a:ln>
                  <a:noFill/>
                </a:ln>
                <a:effectLst/>
                <a:latin typeface="Arial" pitchFamily="34" charset="0"/>
                <a:ea typeface="Meiryo UI" charset="-128"/>
                <a:cs typeface="MS PGothic" pitchFamily="34" charset="-128"/>
              </a:rPr>
              <a:t> to</a:t>
            </a:r>
            <a:endParaRPr kumimoji="0" lang="en-US" altLang="ja-JP" sz="36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ea typeface="Meiryo UI" charset="-128"/>
              <a:cs typeface="MS PGothic" pitchFamily="34" charset="-128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ja-JP" sz="3600" dirty="0">
              <a:latin typeface="Arial" pitchFamily="34" charset="0"/>
              <a:ea typeface="Meiryo UI" charset="-128"/>
              <a:cs typeface="MS PGothic" pitchFamily="34" charset="-128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36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Meiryo UI" charset="-128"/>
                <a:cs typeface="MS PGothic" pitchFamily="34" charset="-128"/>
              </a:rPr>
              <a:t>Humanitarian Aid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36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Meiryo UI" charset="-128"/>
                <a:cs typeface="MS PGothic" pitchFamily="34" charset="-128"/>
              </a:rPr>
              <a:t>and Disaster Management -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36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Meiryo UI" charset="-128"/>
                <a:cs typeface="MS PGothic" pitchFamily="34" charset="-128"/>
              </a:rPr>
              <a:t> the Roles of NGOs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ja-JP" sz="3200" dirty="0"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2800" dirty="0" smtClean="0">
                <a:latin typeface="Arial" pitchFamily="34" charset="0"/>
                <a:cs typeface="Arial" pitchFamily="34" charset="0"/>
              </a:rPr>
              <a:t>Thursday 12 October, 2023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28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20:00 Tokyo</a:t>
            </a:r>
            <a:r>
              <a:rPr kumimoji="0" lang="en-US" altLang="ja-JP" sz="2800" b="0" i="0" u="none" strike="noStrike" cap="none" normalizeH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ja-JP" sz="28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 (UTC + 9)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ja-JP" sz="2800" dirty="0"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2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Presented</a:t>
            </a:r>
            <a:r>
              <a:rPr kumimoji="0" lang="en-US" altLang="ja-JP" sz="2400" b="0" i="0" u="none" strike="noStrike" cap="none" normalizeH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 by the  ISO 26000 Stakeholders Global Network NGO Stakeholder Group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2400" b="0" i="0" u="none" strike="noStrike" cap="none" normalizeH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Organized by HORIE </a:t>
            </a:r>
            <a:r>
              <a:rPr kumimoji="0" lang="en-US" altLang="ja-JP" sz="2400" b="0" i="0" u="none" strike="noStrike" cap="none" normalizeH="0" dirty="0" err="1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Yoshiteru</a:t>
            </a:r>
            <a:r>
              <a:rPr kumimoji="0" lang="en-US" altLang="ja-JP" sz="2400" b="0" i="0" u="none" strike="noStrike" cap="none" normalizeH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, Ambassador of the NGO SG</a:t>
            </a:r>
            <a:endParaRPr kumimoji="0" lang="en-US" altLang="ja-JP" sz="2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ja-JP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86712-58DC-44E2-9922-EB44BD851BD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63976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Program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57200" y="914400"/>
            <a:ext cx="8458200" cy="57150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b="1" dirty="0" smtClean="0"/>
              <a:t>Introduction </a:t>
            </a:r>
            <a:r>
              <a:rPr lang="en-US" dirty="0" smtClean="0"/>
              <a:t>-  Carolyn Schmidt, moderator </a:t>
            </a:r>
            <a:r>
              <a:rPr lang="en-US" i="1" dirty="0" smtClean="0"/>
              <a:t>(3 </a:t>
            </a:r>
            <a:r>
              <a:rPr lang="en-US" i="1" dirty="0" err="1" smtClean="0"/>
              <a:t>mins</a:t>
            </a:r>
            <a:r>
              <a:rPr lang="en-US" i="1" dirty="0" smtClean="0"/>
              <a:t>.)</a:t>
            </a:r>
          </a:p>
          <a:p>
            <a:pPr>
              <a:buNone/>
            </a:pPr>
            <a:r>
              <a:rPr lang="en-US" b="1" dirty="0" smtClean="0"/>
              <a:t>Presentations </a:t>
            </a:r>
            <a:r>
              <a:rPr lang="en-US" i="1" dirty="0" smtClean="0"/>
              <a:t>(12 minutes each)</a:t>
            </a:r>
            <a:r>
              <a:rPr lang="en-US" i="1" dirty="0"/>
              <a:t>	</a:t>
            </a:r>
            <a:endParaRPr lang="en-US" i="1" dirty="0" smtClean="0"/>
          </a:p>
          <a:p>
            <a:r>
              <a:rPr lang="en-US" dirty="0" smtClean="0"/>
              <a:t>Rescue Missions in Times of Crisis -</a:t>
            </a:r>
          </a:p>
          <a:p>
            <a:pPr algn="ctr">
              <a:buNone/>
            </a:pPr>
            <a:r>
              <a:rPr lang="en-US" dirty="0" smtClean="0"/>
              <a:t>		HORIE </a:t>
            </a:r>
            <a:r>
              <a:rPr lang="en-US" dirty="0" err="1" smtClean="0"/>
              <a:t>Yoshiteru</a:t>
            </a:r>
            <a:r>
              <a:rPr lang="en-US" dirty="0" smtClean="0"/>
              <a:t>, President, AAR-Japan</a:t>
            </a:r>
          </a:p>
          <a:p>
            <a:r>
              <a:rPr lang="en-US" dirty="0" smtClean="0"/>
              <a:t>Stampede in School Perspective –</a:t>
            </a:r>
          </a:p>
          <a:p>
            <a:pPr algn="ctr">
              <a:buNone/>
            </a:pPr>
            <a:r>
              <a:rPr lang="en-US" dirty="0" smtClean="0"/>
              <a:t>		Brig (Dr) </a:t>
            </a:r>
            <a:r>
              <a:rPr lang="en-US" dirty="0" err="1" smtClean="0"/>
              <a:t>B.K.Khanna</a:t>
            </a:r>
            <a:r>
              <a:rPr lang="en-US" dirty="0" smtClean="0"/>
              <a:t>, Member, UN DRR (Disaster Risk Reduction)  ARISE* Global Board   (*Private Sector Alliance for Disaster Resilient Societies)</a:t>
            </a:r>
          </a:p>
          <a:p>
            <a:r>
              <a:rPr lang="en-US" dirty="0" smtClean="0"/>
              <a:t>Rebuilding for Prevention of Future Disasters –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Joseph </a:t>
            </a:r>
            <a:r>
              <a:rPr lang="en-US" dirty="0" err="1" smtClean="0"/>
              <a:t>Denougbeto</a:t>
            </a:r>
            <a:r>
              <a:rPr lang="en-US" dirty="0" smtClean="0"/>
              <a:t>, President,</a:t>
            </a:r>
          </a:p>
          <a:p>
            <a:pPr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	 La Grande Puissance de </a:t>
            </a:r>
            <a:r>
              <a:rPr lang="en-US" dirty="0" err="1" smtClean="0"/>
              <a:t>Dieu</a:t>
            </a:r>
            <a:r>
              <a:rPr lang="en-US" dirty="0" smtClean="0"/>
              <a:t>, Benin</a:t>
            </a:r>
          </a:p>
          <a:p>
            <a:pPr>
              <a:buNone/>
            </a:pPr>
            <a:r>
              <a:rPr lang="en-US" b="1" dirty="0" smtClean="0"/>
              <a:t>Questions and Answers </a:t>
            </a:r>
            <a:r>
              <a:rPr lang="en-US" b="1" i="1" dirty="0" smtClean="0"/>
              <a:t>(</a:t>
            </a:r>
            <a:r>
              <a:rPr lang="en-US" i="1" dirty="0" smtClean="0"/>
              <a:t>12 minutes)</a:t>
            </a:r>
          </a:p>
          <a:p>
            <a:pPr>
              <a:buNone/>
            </a:pPr>
            <a:r>
              <a:rPr lang="en-US" b="1" dirty="0" smtClean="0"/>
              <a:t>Closing Remarks   </a:t>
            </a:r>
            <a:r>
              <a:rPr lang="en-US" dirty="0" smtClean="0"/>
              <a:t>Relevance of ISO 26000 to this topic 	Moderator and Panelists </a:t>
            </a:r>
            <a:r>
              <a:rPr lang="en-US" i="1" dirty="0" smtClean="0"/>
              <a:t>(5 minutes)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86712-58DC-44E2-9922-EB44BD851BDD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en-US" sz="3600" dirty="0" smtClean="0"/>
              <a:t>Closing Remarks </a:t>
            </a:r>
            <a:br>
              <a:rPr lang="en-US" sz="3600" dirty="0" smtClean="0"/>
            </a:br>
            <a:r>
              <a:rPr lang="en-US" sz="3600" dirty="0" smtClean="0"/>
              <a:t>by Moderator and Panelists</a:t>
            </a:r>
            <a:endParaRPr lang="en-US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idx="4294967295"/>
          </p:nvPr>
        </p:nvSpPr>
        <p:spPr>
          <a:xfrm>
            <a:off x="762000" y="1371601"/>
            <a:ext cx="7924800" cy="5257799"/>
          </a:xfrm>
        </p:spPr>
        <p:txBody>
          <a:bodyPr>
            <a:normAutofit fontScale="40000" lnSpcReduction="20000"/>
          </a:bodyPr>
          <a:lstStyle/>
          <a:p>
            <a:pPr>
              <a:lnSpc>
                <a:spcPct val="120000"/>
              </a:lnSpc>
              <a:buNone/>
            </a:pPr>
            <a:r>
              <a:rPr lang="en-US" sz="8000" dirty="0" smtClean="0"/>
              <a:t>    Questions for panelists:</a:t>
            </a:r>
          </a:p>
          <a:p>
            <a:pPr>
              <a:lnSpc>
                <a:spcPct val="120000"/>
              </a:lnSpc>
              <a:buNone/>
            </a:pPr>
            <a:endParaRPr lang="en-US" sz="8000" dirty="0" smtClean="0"/>
          </a:p>
          <a:p>
            <a:pPr>
              <a:lnSpc>
                <a:spcPct val="120000"/>
              </a:lnSpc>
              <a:buNone/>
            </a:pPr>
            <a:r>
              <a:rPr lang="en-US" sz="6700" dirty="0" smtClean="0"/>
              <a:t>Based on your experiences, to what extent does the social responsibility guidance in ISO 26000 apply to your work, and the difficult situations you find yourself in?  </a:t>
            </a:r>
            <a:endParaRPr lang="en-US" sz="6700" dirty="0" smtClean="0"/>
          </a:p>
          <a:p>
            <a:pPr>
              <a:lnSpc>
                <a:spcPct val="120000"/>
              </a:lnSpc>
              <a:buNone/>
            </a:pPr>
            <a:endParaRPr lang="en-US" sz="6700" dirty="0" smtClean="0"/>
          </a:p>
          <a:p>
            <a:pPr>
              <a:lnSpc>
                <a:spcPct val="120000"/>
              </a:lnSpc>
              <a:buNone/>
            </a:pPr>
            <a:r>
              <a:rPr lang="en-US" sz="7200" dirty="0" smtClean="0">
                <a:solidFill>
                  <a:srgbClr val="FFFF00"/>
                </a:solidFill>
              </a:rPr>
              <a:t>Protection of vulnerable groups in risk situations – a responsibility of all organizations, including government, businesses, and NGOs</a:t>
            </a:r>
            <a:endParaRPr lang="en-US" sz="6700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86712-58DC-44E2-9922-EB44BD851BDD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86712-58DC-44E2-9922-EB44BD851BDD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57200" y="228600"/>
            <a:ext cx="8382000" cy="624840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sz="4600" dirty="0" smtClean="0">
                <a:solidFill>
                  <a:srgbClr val="FFFF00"/>
                </a:solidFill>
              </a:rPr>
              <a:t>Human rights risk situations:  include poverty, drought, extreme health challenges or natural disasters  </a:t>
            </a:r>
            <a:r>
              <a:rPr lang="en-US" sz="4600" dirty="0" smtClean="0"/>
              <a:t>(6.3.4.1</a:t>
            </a:r>
            <a:r>
              <a:rPr lang="en-US" sz="4600" dirty="0" smtClean="0"/>
              <a:t>)</a:t>
            </a:r>
          </a:p>
          <a:p>
            <a:endParaRPr lang="en-US" sz="3600" dirty="0" smtClean="0"/>
          </a:p>
          <a:p>
            <a:pPr>
              <a:buNone/>
            </a:pPr>
            <a:r>
              <a:rPr lang="en-US" sz="3600" dirty="0" smtClean="0"/>
              <a:t>Due diligence –”…process to identify the actual and potential negative social, environmental and economic impacts of an organization’s decisions and activities over the entire life cycle of a project….with the aim of avoiding or mitigating negative impacts.”   (2.4)</a:t>
            </a:r>
          </a:p>
          <a:p>
            <a:pPr>
              <a:buNone/>
            </a:pPr>
            <a:r>
              <a:rPr lang="en-US" sz="3600" dirty="0" smtClean="0"/>
              <a:t>“…</a:t>
            </a:r>
            <a:r>
              <a:rPr lang="en-US" sz="3600" dirty="0" smtClean="0">
                <a:solidFill>
                  <a:srgbClr val="FFFF00"/>
                </a:solidFill>
              </a:rPr>
              <a:t>in particular, it is important not to compound or create other </a:t>
            </a:r>
            <a:r>
              <a:rPr lang="en-US" sz="3600" dirty="0" smtClean="0">
                <a:solidFill>
                  <a:srgbClr val="FFFF00"/>
                </a:solidFill>
              </a:rPr>
              <a:t>abuses</a:t>
            </a:r>
            <a:r>
              <a:rPr lang="en-US" sz="3600" dirty="0" smtClean="0"/>
              <a:t>.....</a:t>
            </a:r>
            <a:r>
              <a:rPr lang="en-US" sz="3600" dirty="0" smtClean="0"/>
              <a:t>( </a:t>
            </a:r>
            <a:r>
              <a:rPr lang="en-US" sz="3600" dirty="0" smtClean="0"/>
              <a:t>6.3.4.2</a:t>
            </a:r>
            <a:r>
              <a:rPr lang="en-US" sz="3600" dirty="0" smtClean="0"/>
              <a:t>)</a:t>
            </a:r>
          </a:p>
          <a:p>
            <a:endParaRPr lang="en-US" sz="3600" dirty="0" smtClean="0"/>
          </a:p>
          <a:p>
            <a:pPr>
              <a:buNone/>
            </a:pPr>
            <a:r>
              <a:rPr lang="en-US" sz="3600" dirty="0" smtClean="0"/>
              <a:t>An organization </a:t>
            </a:r>
            <a:r>
              <a:rPr lang="en-US" sz="3600" dirty="0" smtClean="0"/>
              <a:t>should consider </a:t>
            </a:r>
            <a:r>
              <a:rPr lang="en-US" sz="3600" dirty="0" smtClean="0"/>
              <a:t>itself </a:t>
            </a:r>
            <a:r>
              <a:rPr lang="en-US" sz="3600" dirty="0" smtClean="0">
                <a:solidFill>
                  <a:srgbClr val="FFFF00"/>
                </a:solidFill>
              </a:rPr>
              <a:t>as part of, and not separate from, the </a:t>
            </a:r>
            <a:r>
              <a:rPr lang="en-US" sz="3600" dirty="0" smtClean="0">
                <a:solidFill>
                  <a:srgbClr val="FFFF00"/>
                </a:solidFill>
              </a:rPr>
              <a:t>community.....</a:t>
            </a:r>
            <a:endParaRPr lang="en-US" sz="3600" dirty="0" smtClean="0">
              <a:solidFill>
                <a:srgbClr val="FFFF00"/>
              </a:solidFill>
            </a:endParaRPr>
          </a:p>
          <a:p>
            <a:r>
              <a:rPr lang="en-US" sz="3600" dirty="0" smtClean="0"/>
              <a:t>recognize and have due regard for</a:t>
            </a:r>
            <a:r>
              <a:rPr lang="en-US" sz="3600" dirty="0" smtClean="0">
                <a:solidFill>
                  <a:srgbClr val="FFFF00"/>
                </a:solidFill>
              </a:rPr>
              <a:t> the rights of community members to make decisions in relation to their community…</a:t>
            </a:r>
          </a:p>
          <a:p>
            <a:r>
              <a:rPr lang="en-US" sz="3600" i="1" dirty="0" smtClean="0"/>
              <a:t>(</a:t>
            </a:r>
            <a:r>
              <a:rPr lang="en-US" sz="3600" i="1" dirty="0" smtClean="0"/>
              <a:t>ISO 26000, Clause  6.8.2.1)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86712-58DC-44E2-9922-EB44BD851BDD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 idx="4294967295"/>
          </p:nvPr>
        </p:nvSpPr>
        <p:spPr>
          <a:xfrm>
            <a:off x="381000" y="2667000"/>
            <a:ext cx="8305800" cy="3581400"/>
          </a:xfrm>
        </p:spPr>
        <p:txBody>
          <a:bodyPr>
            <a:normAutofit/>
          </a:bodyPr>
          <a:lstStyle/>
          <a:p>
            <a:r>
              <a:rPr lang="en-US" dirty="0" smtClean="0"/>
              <a:t>Thank you for your participation !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o="urn:schemas-microsoft-com:office:office" xmlns:v="urn:schemas-microsoft-com:vml" xmlns:w10="urn:schemas-microsoft-com:office:word" xmlns:w="http://schemas.openxmlformats.org/wordprocessingml/2006/main" xmlns:a16="http://schemas.microsoft.com/office/drawing/2014/main" xmlns="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xmlns:lc="http://schemas.openxmlformats.org/drawingml/2006/lockedCanvas" id="{89E3619A-248D-40DC-A05C-06F11F4F0761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pic="http://schemas.openxmlformats.org/drawingml/2006/picture" xmlns:o="urn:schemas-microsoft-com:office:office" xmlns:v="urn:schemas-microsoft-com:vml" xmlns:w10="urn:schemas-microsoft-com:office:word" xmlns:w="http://schemas.openxmlformats.org/wordprocessingml/2006/main" xmlns="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xmlns:lc="http://schemas.openxmlformats.org/drawingml/2006/lockedCanvas" val="0"/>
              </a:ext>
            </a:extLst>
          </a:blip>
          <a:stretch>
            <a:fillRect/>
          </a:stretch>
        </p:blipFill>
        <p:spPr>
          <a:xfrm>
            <a:off x="3581400" y="1143000"/>
            <a:ext cx="2286000" cy="21336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86712-58DC-44E2-9922-EB44BD851BDD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143000" y="685800"/>
            <a:ext cx="8001000" cy="58674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ISO 26000 Stakeholders Global Network:  </a:t>
            </a:r>
            <a:r>
              <a:rPr lang="en-US" dirty="0" smtClean="0">
                <a:hlinkClick r:id="rId2"/>
              </a:rPr>
              <a:t>https</a:t>
            </a:r>
            <a:r>
              <a:rPr lang="en-US" dirty="0" smtClean="0">
                <a:hlinkClick r:id="rId2"/>
              </a:rPr>
              <a:t>://iso26000sgn.org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HORIE </a:t>
            </a:r>
            <a:r>
              <a:rPr lang="en-US" dirty="0" err="1" smtClean="0"/>
              <a:t>Yoshiteru</a:t>
            </a:r>
            <a:r>
              <a:rPr lang="en-US" dirty="0" smtClean="0"/>
              <a:t>, President AAR-Japan:</a:t>
            </a:r>
          </a:p>
          <a:p>
            <a:pPr>
              <a:buNone/>
            </a:pPr>
            <a:r>
              <a:rPr lang="en-US" dirty="0" smtClean="0">
                <a:hlinkClick r:id="rId3"/>
              </a:rPr>
              <a:t> yoshiteru-horie@aarjapan.gr.jp</a:t>
            </a:r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Brig. B.K. KHANNA, Global Board UNDRR ARISE:</a:t>
            </a:r>
          </a:p>
          <a:p>
            <a:pPr>
              <a:buNone/>
            </a:pPr>
            <a:r>
              <a:rPr lang="en-US" dirty="0" smtClean="0">
                <a:hlinkClick r:id="rId4"/>
              </a:rPr>
              <a:t>bkkhanna2@gmail.com</a:t>
            </a:r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Joseph DENOUGBETO, President, La Grande Puissance de </a:t>
            </a:r>
            <a:r>
              <a:rPr lang="en-US" dirty="0" err="1" smtClean="0"/>
              <a:t>Dieu</a:t>
            </a:r>
            <a:r>
              <a:rPr lang="en-US" dirty="0" smtClean="0"/>
              <a:t> : </a:t>
            </a:r>
            <a:r>
              <a:rPr lang="en-US" dirty="0" smtClean="0">
                <a:hlinkClick r:id="rId5"/>
              </a:rPr>
              <a:t>onglagrandepuissancededieu@gmail.com</a:t>
            </a:r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Carolyn SCHMIDT, Program Director, ECOLOGIA:   </a:t>
            </a:r>
            <a:r>
              <a:rPr lang="en-US" dirty="0" smtClean="0">
                <a:hlinkClick r:id="rId6"/>
              </a:rPr>
              <a:t>cschmidt@ecologia.org</a:t>
            </a: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569</TotalTime>
  <Words>309</Words>
  <Application>Microsoft Office PowerPoint</Application>
  <PresentationFormat>On-screen Show (4:3)</PresentationFormat>
  <Paragraphs>56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Program</vt:lpstr>
      <vt:lpstr>Closing Remarks  by Moderator and Panelists</vt:lpstr>
      <vt:lpstr>Slide 4</vt:lpstr>
      <vt:lpstr>Thank you for your participation ! 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Owner</dc:creator>
  <cp:lastModifiedBy>Owner</cp:lastModifiedBy>
  <cp:revision>40</cp:revision>
  <dcterms:created xsi:type="dcterms:W3CDTF">2023-10-06T13:58:54Z</dcterms:created>
  <dcterms:modified xsi:type="dcterms:W3CDTF">2023-10-12T12:20:06Z</dcterms:modified>
</cp:coreProperties>
</file>