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258" r:id="rId3"/>
    <p:sldId id="259" r:id="rId4"/>
    <p:sldId id="317" r:id="rId5"/>
    <p:sldId id="260" r:id="rId6"/>
    <p:sldId id="261" r:id="rId7"/>
    <p:sldId id="262" r:id="rId8"/>
    <p:sldId id="263" r:id="rId9"/>
    <p:sldId id="264" r:id="rId10"/>
    <p:sldId id="265" r:id="rId11"/>
    <p:sldId id="266" r:id="rId12"/>
    <p:sldId id="267" r:id="rId13"/>
    <p:sldId id="268" r:id="rId14"/>
    <p:sldId id="269" r:id="rId15"/>
    <p:sldId id="310"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8" r:id="rId53"/>
    <p:sldId id="309" r:id="rId54"/>
    <p:sldId id="311" r:id="rId55"/>
    <p:sldId id="312" r:id="rId56"/>
    <p:sldId id="313" r:id="rId57"/>
    <p:sldId id="314" r:id="rId58"/>
    <p:sldId id="315" r:id="rId59"/>
    <p:sldId id="316" r:id="rId6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1" autoAdjust="0"/>
    <p:restoredTop sz="91474" autoAdjust="0"/>
  </p:normalViewPr>
  <p:slideViewPr>
    <p:cSldViewPr snapToGrid="0">
      <p:cViewPr varScale="1">
        <p:scale>
          <a:sx n="66" d="100"/>
          <a:sy n="66" d="100"/>
        </p:scale>
        <p:origin x="13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_rels/data3.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691675-5594-4369-9410-FACE29C5B81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F52DE196-69F1-430A-BD8F-D621D0CC2632}">
      <dgm:prSet phldrT="[Text]" custT="1"/>
      <dgm:spPr/>
      <dgm:t>
        <a:bodyPr/>
        <a:lstStyle/>
        <a:p>
          <a:r>
            <a:rPr lang="en-US" sz="2400" b="1" dirty="0"/>
            <a:t>ISO 26000</a:t>
          </a:r>
        </a:p>
      </dgm:t>
    </dgm:pt>
    <dgm:pt modelId="{BAEAFA26-25E2-450E-BB10-87298465C262}" type="parTrans" cxnId="{5C1D836C-FEB3-4E66-A0F8-7D3FDBAA07E0}">
      <dgm:prSet/>
      <dgm:spPr/>
      <dgm:t>
        <a:bodyPr/>
        <a:lstStyle/>
        <a:p>
          <a:endParaRPr lang="en-US"/>
        </a:p>
      </dgm:t>
    </dgm:pt>
    <dgm:pt modelId="{E7358B1D-9916-45D3-8547-5E853D55CE00}" type="sibTrans" cxnId="{5C1D836C-FEB3-4E66-A0F8-7D3FDBAA07E0}">
      <dgm:prSet/>
      <dgm:spPr/>
      <dgm:t>
        <a:bodyPr/>
        <a:lstStyle/>
        <a:p>
          <a:endParaRPr lang="en-US"/>
        </a:p>
      </dgm:t>
    </dgm:pt>
    <dgm:pt modelId="{8437967B-19CC-4E07-9146-28AC8A55FFA4}">
      <dgm:prSet phldrT="[Text]" custT="1"/>
      <dgm:spPr/>
      <dgm:t>
        <a:bodyPr/>
        <a:lstStyle/>
        <a:p>
          <a:r>
            <a:rPr lang="en-US" sz="1400" b="1" dirty="0"/>
            <a:t>UN Global Compact; UN Declaration of Human Rights</a:t>
          </a:r>
        </a:p>
      </dgm:t>
    </dgm:pt>
    <dgm:pt modelId="{B2AF29D3-0081-4AF7-AFE5-9A1A7855FC9C}" type="parTrans" cxnId="{16BCFB27-C98D-46CA-B545-C3A5241132B4}">
      <dgm:prSet/>
      <dgm:spPr/>
      <dgm:t>
        <a:bodyPr/>
        <a:lstStyle/>
        <a:p>
          <a:endParaRPr lang="en-US"/>
        </a:p>
      </dgm:t>
    </dgm:pt>
    <dgm:pt modelId="{AD16CE98-9C1A-4018-9262-64DF47A3454C}" type="sibTrans" cxnId="{16BCFB27-C98D-46CA-B545-C3A5241132B4}">
      <dgm:prSet/>
      <dgm:spPr/>
      <dgm:t>
        <a:bodyPr/>
        <a:lstStyle/>
        <a:p>
          <a:endParaRPr lang="en-US" sz="2000" b="1"/>
        </a:p>
      </dgm:t>
    </dgm:pt>
    <dgm:pt modelId="{125EF01F-2C9F-47FE-941E-7FACA8204698}">
      <dgm:prSet phldrT="[Text]" custT="1"/>
      <dgm:spPr/>
      <dgm:t>
        <a:bodyPr/>
        <a:lstStyle/>
        <a:p>
          <a:r>
            <a:rPr lang="en-US" sz="1400" b="1" dirty="0"/>
            <a:t>UN  Sustainable Development Goals</a:t>
          </a:r>
        </a:p>
      </dgm:t>
    </dgm:pt>
    <dgm:pt modelId="{C6554018-54D3-477B-A96A-A4285C94A41A}" type="parTrans" cxnId="{2E4BB7C4-DB08-423C-B081-725A1685B390}">
      <dgm:prSet/>
      <dgm:spPr/>
      <dgm:t>
        <a:bodyPr/>
        <a:lstStyle/>
        <a:p>
          <a:endParaRPr lang="en-US"/>
        </a:p>
      </dgm:t>
    </dgm:pt>
    <dgm:pt modelId="{9FD7CDFB-DF81-4371-968B-1A11277B06F0}" type="sibTrans" cxnId="{2E4BB7C4-DB08-423C-B081-725A1685B390}">
      <dgm:prSet/>
      <dgm:spPr/>
      <dgm:t>
        <a:bodyPr/>
        <a:lstStyle/>
        <a:p>
          <a:endParaRPr lang="en-US" sz="2000" b="1"/>
        </a:p>
      </dgm:t>
    </dgm:pt>
    <dgm:pt modelId="{5D531999-BBF5-4BDA-A1CC-0F0EDC8B2BF5}">
      <dgm:prSet phldrT="[Text]"/>
      <dgm:spPr/>
      <dgm:t>
        <a:bodyPr/>
        <a:lstStyle/>
        <a:p>
          <a:r>
            <a:rPr lang="en-US" dirty="0"/>
            <a:t>OECD Guidelines</a:t>
          </a:r>
        </a:p>
      </dgm:t>
    </dgm:pt>
    <dgm:pt modelId="{586496A5-E002-4D43-B951-48A9DCE2EDC5}" type="parTrans" cxnId="{E8BBB9F0-5D4D-419D-992A-1E7D3C84DAE2}">
      <dgm:prSet/>
      <dgm:spPr/>
      <dgm:t>
        <a:bodyPr/>
        <a:lstStyle/>
        <a:p>
          <a:endParaRPr lang="en-US"/>
        </a:p>
      </dgm:t>
    </dgm:pt>
    <dgm:pt modelId="{19A87E0A-0ECF-4C52-A78A-78F46E30137F}" type="sibTrans" cxnId="{E8BBB9F0-5D4D-419D-992A-1E7D3C84DAE2}">
      <dgm:prSet/>
      <dgm:spPr/>
      <dgm:t>
        <a:bodyPr/>
        <a:lstStyle/>
        <a:p>
          <a:endParaRPr lang="en-US" sz="2000" b="1"/>
        </a:p>
      </dgm:t>
    </dgm:pt>
    <dgm:pt modelId="{07553406-F23E-4329-BDA3-8BFA6E08D294}">
      <dgm:prSet phldrT="[Text]" custT="1"/>
      <dgm:spPr/>
      <dgm:t>
        <a:bodyPr/>
        <a:lstStyle/>
        <a:p>
          <a:r>
            <a:rPr lang="en-US" sz="1400" b="1" dirty="0"/>
            <a:t>GRI  Global </a:t>
          </a:r>
        </a:p>
        <a:p>
          <a:r>
            <a:rPr lang="en-US" sz="1400" b="1" dirty="0"/>
            <a:t>Reporting</a:t>
          </a:r>
        </a:p>
      </dgm:t>
    </dgm:pt>
    <dgm:pt modelId="{D21EEBB6-942B-471C-9CE9-37D2A3497268}" type="parTrans" cxnId="{039FF4BE-99E2-4ECE-B736-42C0BBDA3689}">
      <dgm:prSet/>
      <dgm:spPr/>
      <dgm:t>
        <a:bodyPr/>
        <a:lstStyle/>
        <a:p>
          <a:endParaRPr lang="en-US"/>
        </a:p>
      </dgm:t>
    </dgm:pt>
    <dgm:pt modelId="{5F7B4984-B315-411C-8AF8-A87944F6C819}" type="sibTrans" cxnId="{039FF4BE-99E2-4ECE-B736-42C0BBDA3689}">
      <dgm:prSet/>
      <dgm:spPr/>
      <dgm:t>
        <a:bodyPr/>
        <a:lstStyle/>
        <a:p>
          <a:endParaRPr lang="en-US" sz="2000" b="1"/>
        </a:p>
      </dgm:t>
    </dgm:pt>
    <dgm:pt modelId="{C208C323-6E0B-4053-844E-F9E57835E2D3}">
      <dgm:prSet phldrT="[Text]" custT="1"/>
      <dgm:spPr/>
      <dgm:t>
        <a:bodyPr/>
        <a:lstStyle/>
        <a:p>
          <a:r>
            <a:rPr lang="en-US" sz="1400" b="1" dirty="0"/>
            <a:t>ILO</a:t>
          </a:r>
          <a:r>
            <a:rPr lang="en-US" sz="1400" b="1" baseline="0" dirty="0"/>
            <a:t> International </a:t>
          </a:r>
          <a:r>
            <a:rPr lang="en-US" sz="1400" b="1" baseline="0" dirty="0" err="1"/>
            <a:t>Labour</a:t>
          </a:r>
          <a:r>
            <a:rPr lang="en-US" sz="1400" b="1" baseline="0" dirty="0"/>
            <a:t> Org.</a:t>
          </a:r>
          <a:endParaRPr lang="en-US" sz="1400" b="1" dirty="0"/>
        </a:p>
      </dgm:t>
    </dgm:pt>
    <dgm:pt modelId="{A60AA58D-6532-4531-B180-D1BC6A9B1DA4}" type="parTrans" cxnId="{B2A84272-46C3-4256-8E50-CC1266B5EBF9}">
      <dgm:prSet/>
      <dgm:spPr/>
      <dgm:t>
        <a:bodyPr/>
        <a:lstStyle/>
        <a:p>
          <a:endParaRPr lang="en-US"/>
        </a:p>
      </dgm:t>
    </dgm:pt>
    <dgm:pt modelId="{DC4AA6D0-EA18-412C-944A-E04B2B43BAA5}" type="sibTrans" cxnId="{B2A84272-46C3-4256-8E50-CC1266B5EBF9}">
      <dgm:prSet/>
      <dgm:spPr/>
      <dgm:t>
        <a:bodyPr/>
        <a:lstStyle/>
        <a:p>
          <a:endParaRPr lang="en-US" sz="2000" b="1"/>
        </a:p>
      </dgm:t>
    </dgm:pt>
    <dgm:pt modelId="{4206EC38-AB0A-43DF-B2A6-26A8B86575CE}">
      <dgm:prSet phldrT="[Text]" custT="1"/>
      <dgm:spPr/>
      <dgm:t>
        <a:bodyPr/>
        <a:lstStyle/>
        <a:p>
          <a:r>
            <a:rPr lang="en-US" sz="1400" b="1" baseline="0" dirty="0"/>
            <a:t>UN  Working Group on Business &amp; Human Rights</a:t>
          </a:r>
          <a:endParaRPr lang="en-US" sz="1400" b="1" dirty="0"/>
        </a:p>
      </dgm:t>
    </dgm:pt>
    <dgm:pt modelId="{EC48C684-6409-4DF0-940E-58D66B3E60CC}" type="parTrans" cxnId="{9603BC14-C85C-4BEB-8909-50E2197F168D}">
      <dgm:prSet/>
      <dgm:spPr/>
      <dgm:t>
        <a:bodyPr/>
        <a:lstStyle/>
        <a:p>
          <a:endParaRPr lang="en-US"/>
        </a:p>
      </dgm:t>
    </dgm:pt>
    <dgm:pt modelId="{8D2F0BDD-4A58-46AA-887B-EB61D537615D}" type="sibTrans" cxnId="{9603BC14-C85C-4BEB-8909-50E2197F168D}">
      <dgm:prSet/>
      <dgm:spPr/>
      <dgm:t>
        <a:bodyPr/>
        <a:lstStyle/>
        <a:p>
          <a:endParaRPr lang="en-US" sz="2000" b="1"/>
        </a:p>
      </dgm:t>
    </dgm:pt>
    <dgm:pt modelId="{DB661B78-022D-46D5-B9C8-61F104512671}" type="pres">
      <dgm:prSet presAssocID="{7E691675-5594-4369-9410-FACE29C5B813}" presName="Name0" presStyleCnt="0">
        <dgm:presLayoutVars>
          <dgm:chMax val="1"/>
          <dgm:dir/>
          <dgm:animLvl val="ctr"/>
          <dgm:resizeHandles val="exact"/>
        </dgm:presLayoutVars>
      </dgm:prSet>
      <dgm:spPr/>
    </dgm:pt>
    <dgm:pt modelId="{66A4B662-CD9A-456D-B02D-63F09D6BC72D}" type="pres">
      <dgm:prSet presAssocID="{F52DE196-69F1-430A-BD8F-D621D0CC2632}" presName="centerShape" presStyleLbl="node0" presStyleIdx="0" presStyleCnt="1" custScaleX="67581" custScaleY="64718" custLinFactNeighborX="-1376" custLinFactNeighborY="-3454"/>
      <dgm:spPr/>
    </dgm:pt>
    <dgm:pt modelId="{091BF5D8-8110-487B-9877-C58E7430BD41}" type="pres">
      <dgm:prSet presAssocID="{8437967B-19CC-4E07-9146-28AC8A55FFA4}" presName="node" presStyleLbl="node1" presStyleIdx="0" presStyleCnt="6" custScaleX="116574" custScaleY="122678">
        <dgm:presLayoutVars>
          <dgm:bulletEnabled val="1"/>
        </dgm:presLayoutVars>
      </dgm:prSet>
      <dgm:spPr/>
    </dgm:pt>
    <dgm:pt modelId="{CDB11D82-44BD-47FE-ABCC-8DA68DA58250}" type="pres">
      <dgm:prSet presAssocID="{8437967B-19CC-4E07-9146-28AC8A55FFA4}" presName="dummy" presStyleCnt="0"/>
      <dgm:spPr/>
    </dgm:pt>
    <dgm:pt modelId="{85D7630E-B385-4224-A70C-367514FA4ED4}" type="pres">
      <dgm:prSet presAssocID="{AD16CE98-9C1A-4018-9262-64DF47A3454C}" presName="sibTrans" presStyleLbl="sibTrans2D1" presStyleIdx="0" presStyleCnt="6"/>
      <dgm:spPr/>
    </dgm:pt>
    <dgm:pt modelId="{12E2BD70-4365-46C0-852B-C64984111B46}" type="pres">
      <dgm:prSet presAssocID="{C208C323-6E0B-4053-844E-F9E57835E2D3}" presName="node" presStyleLbl="node1" presStyleIdx="1" presStyleCnt="6" custScaleX="119056" custScaleY="113881">
        <dgm:presLayoutVars>
          <dgm:bulletEnabled val="1"/>
        </dgm:presLayoutVars>
      </dgm:prSet>
      <dgm:spPr/>
    </dgm:pt>
    <dgm:pt modelId="{BEBD452C-45C3-4977-AADE-255151BD3B33}" type="pres">
      <dgm:prSet presAssocID="{C208C323-6E0B-4053-844E-F9E57835E2D3}" presName="dummy" presStyleCnt="0"/>
      <dgm:spPr/>
    </dgm:pt>
    <dgm:pt modelId="{CE99A830-67EB-4DC4-A324-C3158FE899BD}" type="pres">
      <dgm:prSet presAssocID="{DC4AA6D0-EA18-412C-944A-E04B2B43BAA5}" presName="sibTrans" presStyleLbl="sibTrans2D1" presStyleIdx="1" presStyleCnt="6"/>
      <dgm:spPr/>
    </dgm:pt>
    <dgm:pt modelId="{FBF7AC57-8D62-47F1-8409-E70C2DECDE68}" type="pres">
      <dgm:prSet presAssocID="{125EF01F-2C9F-47FE-941E-7FACA8204698}" presName="node" presStyleLbl="node1" presStyleIdx="2" presStyleCnt="6">
        <dgm:presLayoutVars>
          <dgm:bulletEnabled val="1"/>
        </dgm:presLayoutVars>
      </dgm:prSet>
      <dgm:spPr/>
    </dgm:pt>
    <dgm:pt modelId="{CE9E66EF-5370-4FA4-9A1F-C42DC7DF8C11}" type="pres">
      <dgm:prSet presAssocID="{125EF01F-2C9F-47FE-941E-7FACA8204698}" presName="dummy" presStyleCnt="0"/>
      <dgm:spPr/>
    </dgm:pt>
    <dgm:pt modelId="{7C79982A-E13D-4957-80C1-66FFAC066EC7}" type="pres">
      <dgm:prSet presAssocID="{9FD7CDFB-DF81-4371-968B-1A11277B06F0}" presName="sibTrans" presStyleLbl="sibTrans2D1" presStyleIdx="2" presStyleCnt="6"/>
      <dgm:spPr/>
    </dgm:pt>
    <dgm:pt modelId="{EC894F5D-7D54-4DD8-A323-6C4326EFF6AF}" type="pres">
      <dgm:prSet presAssocID="{5D531999-BBF5-4BDA-A1CC-0F0EDC8B2BF5}" presName="node" presStyleLbl="node1" presStyleIdx="3" presStyleCnt="6" custRadScaleRad="96825" custRadScaleInc="-1607">
        <dgm:presLayoutVars>
          <dgm:bulletEnabled val="1"/>
        </dgm:presLayoutVars>
      </dgm:prSet>
      <dgm:spPr/>
    </dgm:pt>
    <dgm:pt modelId="{D8BD2E39-897B-493F-9103-20032E03AAFA}" type="pres">
      <dgm:prSet presAssocID="{5D531999-BBF5-4BDA-A1CC-0F0EDC8B2BF5}" presName="dummy" presStyleCnt="0"/>
      <dgm:spPr/>
    </dgm:pt>
    <dgm:pt modelId="{9298429A-4168-45E1-974F-1AA78618153A}" type="pres">
      <dgm:prSet presAssocID="{19A87E0A-0ECF-4C52-A78A-78F46E30137F}" presName="sibTrans" presStyleLbl="sibTrans2D1" presStyleIdx="3" presStyleCnt="6"/>
      <dgm:spPr/>
    </dgm:pt>
    <dgm:pt modelId="{E3FD1DF1-4EFC-4DDF-845B-6D42D78C443E}" type="pres">
      <dgm:prSet presAssocID="{4206EC38-AB0A-43DF-B2A6-26A8B86575CE}" presName="node" presStyleLbl="node1" presStyleIdx="4" presStyleCnt="6" custRadScaleRad="96825" custRadScaleInc="-1607">
        <dgm:presLayoutVars>
          <dgm:bulletEnabled val="1"/>
        </dgm:presLayoutVars>
      </dgm:prSet>
      <dgm:spPr/>
    </dgm:pt>
    <dgm:pt modelId="{1FFC307E-BD2C-4143-80BB-6B9F741038BF}" type="pres">
      <dgm:prSet presAssocID="{4206EC38-AB0A-43DF-B2A6-26A8B86575CE}" presName="dummy" presStyleCnt="0"/>
      <dgm:spPr/>
    </dgm:pt>
    <dgm:pt modelId="{CF67F3CC-1734-45D2-A77C-A22333591F82}" type="pres">
      <dgm:prSet presAssocID="{8D2F0BDD-4A58-46AA-887B-EB61D537615D}" presName="sibTrans" presStyleLbl="sibTrans2D1" presStyleIdx="4" presStyleCnt="6" custLinFactNeighborY="0"/>
      <dgm:spPr/>
    </dgm:pt>
    <dgm:pt modelId="{BFBD1812-2270-489C-A8CB-055204C967CF}" type="pres">
      <dgm:prSet presAssocID="{07553406-F23E-4329-BDA3-8BFA6E08D294}" presName="node" presStyleLbl="node1" presStyleIdx="5" presStyleCnt="6">
        <dgm:presLayoutVars>
          <dgm:bulletEnabled val="1"/>
        </dgm:presLayoutVars>
      </dgm:prSet>
      <dgm:spPr/>
    </dgm:pt>
    <dgm:pt modelId="{300B60D7-70D6-4693-B198-FEE9A03FE6A3}" type="pres">
      <dgm:prSet presAssocID="{07553406-F23E-4329-BDA3-8BFA6E08D294}" presName="dummy" presStyleCnt="0"/>
      <dgm:spPr/>
    </dgm:pt>
    <dgm:pt modelId="{B86F0D14-EF2F-4A72-8EAA-67C2A9E3F531}" type="pres">
      <dgm:prSet presAssocID="{5F7B4984-B315-411C-8AF8-A87944F6C819}" presName="sibTrans" presStyleLbl="sibTrans2D1" presStyleIdx="5" presStyleCnt="6" custLinFactNeighborY="0"/>
      <dgm:spPr/>
    </dgm:pt>
  </dgm:ptLst>
  <dgm:cxnLst>
    <dgm:cxn modelId="{AA6835A9-BD5C-4FE7-8519-0798C181DD34}" type="presOf" srcId="{5D531999-BBF5-4BDA-A1CC-0F0EDC8B2BF5}" destId="{EC894F5D-7D54-4DD8-A323-6C4326EFF6AF}" srcOrd="0" destOrd="0" presId="urn:microsoft.com/office/officeart/2005/8/layout/radial6"/>
    <dgm:cxn modelId="{16BCFB27-C98D-46CA-B545-C3A5241132B4}" srcId="{F52DE196-69F1-430A-BD8F-D621D0CC2632}" destId="{8437967B-19CC-4E07-9146-28AC8A55FFA4}" srcOrd="0" destOrd="0" parTransId="{B2AF29D3-0081-4AF7-AFE5-9A1A7855FC9C}" sibTransId="{AD16CE98-9C1A-4018-9262-64DF47A3454C}"/>
    <dgm:cxn modelId="{2E4BB7C4-DB08-423C-B081-725A1685B390}" srcId="{F52DE196-69F1-430A-BD8F-D621D0CC2632}" destId="{125EF01F-2C9F-47FE-941E-7FACA8204698}" srcOrd="2" destOrd="0" parTransId="{C6554018-54D3-477B-A96A-A4285C94A41A}" sibTransId="{9FD7CDFB-DF81-4371-968B-1A11277B06F0}"/>
    <dgm:cxn modelId="{5C1D836C-FEB3-4E66-A0F8-7D3FDBAA07E0}" srcId="{7E691675-5594-4369-9410-FACE29C5B813}" destId="{F52DE196-69F1-430A-BD8F-D621D0CC2632}" srcOrd="0" destOrd="0" parTransId="{BAEAFA26-25E2-450E-BB10-87298465C262}" sibTransId="{E7358B1D-9916-45D3-8547-5E853D55CE00}"/>
    <dgm:cxn modelId="{039FF4BE-99E2-4ECE-B736-42C0BBDA3689}" srcId="{F52DE196-69F1-430A-BD8F-D621D0CC2632}" destId="{07553406-F23E-4329-BDA3-8BFA6E08D294}" srcOrd="5" destOrd="0" parTransId="{D21EEBB6-942B-471C-9CE9-37D2A3497268}" sibTransId="{5F7B4984-B315-411C-8AF8-A87944F6C819}"/>
    <dgm:cxn modelId="{A090C963-E056-4E33-A35C-649880FC066D}" type="presOf" srcId="{7E691675-5594-4369-9410-FACE29C5B813}" destId="{DB661B78-022D-46D5-B9C8-61F104512671}" srcOrd="0" destOrd="0" presId="urn:microsoft.com/office/officeart/2005/8/layout/radial6"/>
    <dgm:cxn modelId="{2554B74D-2747-445E-9836-B4F825F03C35}" type="presOf" srcId="{8D2F0BDD-4A58-46AA-887B-EB61D537615D}" destId="{CF67F3CC-1734-45D2-A77C-A22333591F82}" srcOrd="0" destOrd="0" presId="urn:microsoft.com/office/officeart/2005/8/layout/radial6"/>
    <dgm:cxn modelId="{66705602-BC6C-4969-987B-C016C506A7AB}" type="presOf" srcId="{AD16CE98-9C1A-4018-9262-64DF47A3454C}" destId="{85D7630E-B385-4224-A70C-367514FA4ED4}" srcOrd="0" destOrd="0" presId="urn:microsoft.com/office/officeart/2005/8/layout/radial6"/>
    <dgm:cxn modelId="{BC1A0311-957C-475B-8085-407B18457609}" type="presOf" srcId="{19A87E0A-0ECF-4C52-A78A-78F46E30137F}" destId="{9298429A-4168-45E1-974F-1AA78618153A}" srcOrd="0" destOrd="0" presId="urn:microsoft.com/office/officeart/2005/8/layout/radial6"/>
    <dgm:cxn modelId="{B2A84272-46C3-4256-8E50-CC1266B5EBF9}" srcId="{F52DE196-69F1-430A-BD8F-D621D0CC2632}" destId="{C208C323-6E0B-4053-844E-F9E57835E2D3}" srcOrd="1" destOrd="0" parTransId="{A60AA58D-6532-4531-B180-D1BC6A9B1DA4}" sibTransId="{DC4AA6D0-EA18-412C-944A-E04B2B43BAA5}"/>
    <dgm:cxn modelId="{A634E0C6-A102-4992-9C00-2B98A7736EF7}" type="presOf" srcId="{07553406-F23E-4329-BDA3-8BFA6E08D294}" destId="{BFBD1812-2270-489C-A8CB-055204C967CF}" srcOrd="0" destOrd="0" presId="urn:microsoft.com/office/officeart/2005/8/layout/radial6"/>
    <dgm:cxn modelId="{9603BC14-C85C-4BEB-8909-50E2197F168D}" srcId="{F52DE196-69F1-430A-BD8F-D621D0CC2632}" destId="{4206EC38-AB0A-43DF-B2A6-26A8B86575CE}" srcOrd="4" destOrd="0" parTransId="{EC48C684-6409-4DF0-940E-58D66B3E60CC}" sibTransId="{8D2F0BDD-4A58-46AA-887B-EB61D537615D}"/>
    <dgm:cxn modelId="{AF313900-68BA-4621-B58B-0980FF331874}" type="presOf" srcId="{F52DE196-69F1-430A-BD8F-D621D0CC2632}" destId="{66A4B662-CD9A-456D-B02D-63F09D6BC72D}" srcOrd="0" destOrd="0" presId="urn:microsoft.com/office/officeart/2005/8/layout/radial6"/>
    <dgm:cxn modelId="{4842900B-FD34-4775-9DE6-FD82E0D5F4FD}" type="presOf" srcId="{C208C323-6E0B-4053-844E-F9E57835E2D3}" destId="{12E2BD70-4365-46C0-852B-C64984111B46}" srcOrd="0" destOrd="0" presId="urn:microsoft.com/office/officeart/2005/8/layout/radial6"/>
    <dgm:cxn modelId="{4EA6E5E0-4F6B-420A-BABA-6AFD55B28F79}" type="presOf" srcId="{125EF01F-2C9F-47FE-941E-7FACA8204698}" destId="{FBF7AC57-8D62-47F1-8409-E70C2DECDE68}" srcOrd="0" destOrd="0" presId="urn:microsoft.com/office/officeart/2005/8/layout/radial6"/>
    <dgm:cxn modelId="{E530C2B0-8FF0-47B0-BE41-D02515F0D4CB}" type="presOf" srcId="{5F7B4984-B315-411C-8AF8-A87944F6C819}" destId="{B86F0D14-EF2F-4A72-8EAA-67C2A9E3F531}" srcOrd="0" destOrd="0" presId="urn:microsoft.com/office/officeart/2005/8/layout/radial6"/>
    <dgm:cxn modelId="{E8BBB9F0-5D4D-419D-992A-1E7D3C84DAE2}" srcId="{F52DE196-69F1-430A-BD8F-D621D0CC2632}" destId="{5D531999-BBF5-4BDA-A1CC-0F0EDC8B2BF5}" srcOrd="3" destOrd="0" parTransId="{586496A5-E002-4D43-B951-48A9DCE2EDC5}" sibTransId="{19A87E0A-0ECF-4C52-A78A-78F46E30137F}"/>
    <dgm:cxn modelId="{571A0F4A-A77D-4EDF-8A36-C77C775A4D92}" type="presOf" srcId="{9FD7CDFB-DF81-4371-968B-1A11277B06F0}" destId="{7C79982A-E13D-4957-80C1-66FFAC066EC7}" srcOrd="0" destOrd="0" presId="urn:microsoft.com/office/officeart/2005/8/layout/radial6"/>
    <dgm:cxn modelId="{5B7EA309-3F88-4B8C-AEC1-92FDD8B1A8B2}" type="presOf" srcId="{8437967B-19CC-4E07-9146-28AC8A55FFA4}" destId="{091BF5D8-8110-487B-9877-C58E7430BD41}" srcOrd="0" destOrd="0" presId="urn:microsoft.com/office/officeart/2005/8/layout/radial6"/>
    <dgm:cxn modelId="{6D526EF8-77C7-42DD-9A40-74C544639915}" type="presOf" srcId="{4206EC38-AB0A-43DF-B2A6-26A8B86575CE}" destId="{E3FD1DF1-4EFC-4DDF-845B-6D42D78C443E}" srcOrd="0" destOrd="0" presId="urn:microsoft.com/office/officeart/2005/8/layout/radial6"/>
    <dgm:cxn modelId="{A8DBBDCA-38EA-40F7-8264-37D51CA59257}" type="presOf" srcId="{DC4AA6D0-EA18-412C-944A-E04B2B43BAA5}" destId="{CE99A830-67EB-4DC4-A324-C3158FE899BD}" srcOrd="0" destOrd="0" presId="urn:microsoft.com/office/officeart/2005/8/layout/radial6"/>
    <dgm:cxn modelId="{7A4F5E81-2450-46F6-9870-C72FCACF3A77}" type="presParOf" srcId="{DB661B78-022D-46D5-B9C8-61F104512671}" destId="{66A4B662-CD9A-456D-B02D-63F09D6BC72D}" srcOrd="0" destOrd="0" presId="urn:microsoft.com/office/officeart/2005/8/layout/radial6"/>
    <dgm:cxn modelId="{D2ED0AC1-DF61-43E3-B0A8-1E3706E819CD}" type="presParOf" srcId="{DB661B78-022D-46D5-B9C8-61F104512671}" destId="{091BF5D8-8110-487B-9877-C58E7430BD41}" srcOrd="1" destOrd="0" presId="urn:microsoft.com/office/officeart/2005/8/layout/radial6"/>
    <dgm:cxn modelId="{19AA8DB7-DAA7-4EFD-91C7-C910B4D2A6F3}" type="presParOf" srcId="{DB661B78-022D-46D5-B9C8-61F104512671}" destId="{CDB11D82-44BD-47FE-ABCC-8DA68DA58250}" srcOrd="2" destOrd="0" presId="urn:microsoft.com/office/officeart/2005/8/layout/radial6"/>
    <dgm:cxn modelId="{6631FBFC-13A5-4A20-85B7-3B64980D21B6}" type="presParOf" srcId="{DB661B78-022D-46D5-B9C8-61F104512671}" destId="{85D7630E-B385-4224-A70C-367514FA4ED4}" srcOrd="3" destOrd="0" presId="urn:microsoft.com/office/officeart/2005/8/layout/radial6"/>
    <dgm:cxn modelId="{A71C5F66-B1E5-4CA9-8C00-F198C4CDC503}" type="presParOf" srcId="{DB661B78-022D-46D5-B9C8-61F104512671}" destId="{12E2BD70-4365-46C0-852B-C64984111B46}" srcOrd="4" destOrd="0" presId="urn:microsoft.com/office/officeart/2005/8/layout/radial6"/>
    <dgm:cxn modelId="{06C8BB47-DDDB-4A86-A828-96EEAC847B42}" type="presParOf" srcId="{DB661B78-022D-46D5-B9C8-61F104512671}" destId="{BEBD452C-45C3-4977-AADE-255151BD3B33}" srcOrd="5" destOrd="0" presId="urn:microsoft.com/office/officeart/2005/8/layout/radial6"/>
    <dgm:cxn modelId="{A8BCA411-4A67-4C75-B29D-EE5A508F7A83}" type="presParOf" srcId="{DB661B78-022D-46D5-B9C8-61F104512671}" destId="{CE99A830-67EB-4DC4-A324-C3158FE899BD}" srcOrd="6" destOrd="0" presId="urn:microsoft.com/office/officeart/2005/8/layout/radial6"/>
    <dgm:cxn modelId="{73EC2832-C455-4826-A50C-4C17FADCFAA5}" type="presParOf" srcId="{DB661B78-022D-46D5-B9C8-61F104512671}" destId="{FBF7AC57-8D62-47F1-8409-E70C2DECDE68}" srcOrd="7" destOrd="0" presId="urn:microsoft.com/office/officeart/2005/8/layout/radial6"/>
    <dgm:cxn modelId="{9FCF461B-44F0-446D-B1D9-4E69AD06B726}" type="presParOf" srcId="{DB661B78-022D-46D5-B9C8-61F104512671}" destId="{CE9E66EF-5370-4FA4-9A1F-C42DC7DF8C11}" srcOrd="8" destOrd="0" presId="urn:microsoft.com/office/officeart/2005/8/layout/radial6"/>
    <dgm:cxn modelId="{055655D7-7C24-43B1-97CF-E5062970C110}" type="presParOf" srcId="{DB661B78-022D-46D5-B9C8-61F104512671}" destId="{7C79982A-E13D-4957-80C1-66FFAC066EC7}" srcOrd="9" destOrd="0" presId="urn:microsoft.com/office/officeart/2005/8/layout/radial6"/>
    <dgm:cxn modelId="{59F4D67A-09B5-4E51-8B92-635E7F0B5A21}" type="presParOf" srcId="{DB661B78-022D-46D5-B9C8-61F104512671}" destId="{EC894F5D-7D54-4DD8-A323-6C4326EFF6AF}" srcOrd="10" destOrd="0" presId="urn:microsoft.com/office/officeart/2005/8/layout/radial6"/>
    <dgm:cxn modelId="{20C61F38-D297-4CFA-8F06-1F0FDF3E9B8C}" type="presParOf" srcId="{DB661B78-022D-46D5-B9C8-61F104512671}" destId="{D8BD2E39-897B-493F-9103-20032E03AAFA}" srcOrd="11" destOrd="0" presId="urn:microsoft.com/office/officeart/2005/8/layout/radial6"/>
    <dgm:cxn modelId="{29ED6231-DB59-48CF-A919-F161CB825C6D}" type="presParOf" srcId="{DB661B78-022D-46D5-B9C8-61F104512671}" destId="{9298429A-4168-45E1-974F-1AA78618153A}" srcOrd="12" destOrd="0" presId="urn:microsoft.com/office/officeart/2005/8/layout/radial6"/>
    <dgm:cxn modelId="{BAF38029-E51A-4CE6-8ABD-F8CCF3F15B9A}" type="presParOf" srcId="{DB661B78-022D-46D5-B9C8-61F104512671}" destId="{E3FD1DF1-4EFC-4DDF-845B-6D42D78C443E}" srcOrd="13" destOrd="0" presId="urn:microsoft.com/office/officeart/2005/8/layout/radial6"/>
    <dgm:cxn modelId="{33EB5A2D-1DD2-4E5A-BAC7-23D46B1BE7E9}" type="presParOf" srcId="{DB661B78-022D-46D5-B9C8-61F104512671}" destId="{1FFC307E-BD2C-4143-80BB-6B9F741038BF}" srcOrd="14" destOrd="0" presId="urn:microsoft.com/office/officeart/2005/8/layout/radial6"/>
    <dgm:cxn modelId="{DA845A56-93FA-4DF8-AD10-A4D8129D8EDE}" type="presParOf" srcId="{DB661B78-022D-46D5-B9C8-61F104512671}" destId="{CF67F3CC-1734-45D2-A77C-A22333591F82}" srcOrd="15" destOrd="0" presId="urn:microsoft.com/office/officeart/2005/8/layout/radial6"/>
    <dgm:cxn modelId="{86CFCB5B-EAD0-47BC-BCAF-07376E3DCEDF}" type="presParOf" srcId="{DB661B78-022D-46D5-B9C8-61F104512671}" destId="{BFBD1812-2270-489C-A8CB-055204C967CF}" srcOrd="16" destOrd="0" presId="urn:microsoft.com/office/officeart/2005/8/layout/radial6"/>
    <dgm:cxn modelId="{E5486B11-37ED-4D7B-A147-6724ECE09527}" type="presParOf" srcId="{DB661B78-022D-46D5-B9C8-61F104512671}" destId="{300B60D7-70D6-4693-B198-FEE9A03FE6A3}" srcOrd="17" destOrd="0" presId="urn:microsoft.com/office/officeart/2005/8/layout/radial6"/>
    <dgm:cxn modelId="{63A0B454-92EF-43D3-B627-D8AD1863D319}" type="presParOf" srcId="{DB661B78-022D-46D5-B9C8-61F104512671}" destId="{B86F0D14-EF2F-4A72-8EAA-67C2A9E3F531}"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34ACD8-4C70-4314-AD6E-CCDE82F03318}" type="doc">
      <dgm:prSet loTypeId="urn:microsoft.com/office/officeart/2005/8/layout/gear1" loCatId="relationship" qsTypeId="urn:microsoft.com/office/officeart/2005/8/quickstyle/simple1" qsCatId="simple" csTypeId="urn:microsoft.com/office/officeart/2005/8/colors/accent1_5" csCatId="accent1" phldr="1"/>
      <dgm:spPr/>
    </dgm:pt>
    <dgm:pt modelId="{B82EC6B9-0CF3-4BC9-AAD6-C2A17E5A6AB0}">
      <dgm:prSet phldrT="[Text]"/>
      <dgm:spPr/>
      <dgm:t>
        <a:bodyPr/>
        <a:lstStyle/>
        <a:p>
          <a:r>
            <a:rPr lang="en-US" b="1" dirty="0">
              <a:solidFill>
                <a:schemeClr val="tx1"/>
              </a:solidFill>
            </a:rPr>
            <a:t>Fair</a:t>
          </a:r>
          <a:r>
            <a:rPr lang="en-US" b="1" baseline="0" dirty="0">
              <a:solidFill>
                <a:schemeClr val="tx1"/>
              </a:solidFill>
            </a:rPr>
            <a:t> </a:t>
          </a:r>
        </a:p>
        <a:p>
          <a:r>
            <a:rPr lang="en-US" b="1" baseline="0" dirty="0">
              <a:solidFill>
                <a:schemeClr val="tx1"/>
              </a:solidFill>
            </a:rPr>
            <a:t>operating </a:t>
          </a:r>
        </a:p>
        <a:p>
          <a:r>
            <a:rPr lang="en-US" b="1" baseline="0" dirty="0">
              <a:solidFill>
                <a:schemeClr val="tx1"/>
              </a:solidFill>
            </a:rPr>
            <a:t>practices</a:t>
          </a:r>
          <a:endParaRPr lang="en-GB" b="1" dirty="0">
            <a:solidFill>
              <a:schemeClr val="tx1"/>
            </a:solidFill>
          </a:endParaRPr>
        </a:p>
      </dgm:t>
    </dgm:pt>
    <dgm:pt modelId="{536F6186-DA8D-4699-BDF8-A5D90B8F1135}" type="parTrans" cxnId="{2F21C65F-6ECB-4483-88B9-25178BF5FD51}">
      <dgm:prSet/>
      <dgm:spPr/>
      <dgm:t>
        <a:bodyPr/>
        <a:lstStyle/>
        <a:p>
          <a:endParaRPr lang="en-GB"/>
        </a:p>
      </dgm:t>
    </dgm:pt>
    <dgm:pt modelId="{CF00EFA5-3A8E-402C-B1CC-2238A94436B8}" type="sibTrans" cxnId="{2F21C65F-6ECB-4483-88B9-25178BF5FD51}">
      <dgm:prSet/>
      <dgm:spPr/>
      <dgm:t>
        <a:bodyPr/>
        <a:lstStyle/>
        <a:p>
          <a:endParaRPr lang="en-GB"/>
        </a:p>
      </dgm:t>
    </dgm:pt>
    <dgm:pt modelId="{5A16D806-B73D-4EE0-8910-1D94CBC2CC54}">
      <dgm:prSet phldrT="[Text]"/>
      <dgm:spPr/>
      <dgm:t>
        <a:bodyPr/>
        <a:lstStyle/>
        <a:p>
          <a:r>
            <a:rPr lang="en-US" b="1" dirty="0">
              <a:solidFill>
                <a:schemeClr val="tx1"/>
              </a:solidFill>
            </a:rPr>
            <a:t>Good community relations</a:t>
          </a:r>
          <a:endParaRPr lang="en-GB" b="1" dirty="0">
            <a:solidFill>
              <a:schemeClr val="tx1"/>
            </a:solidFill>
          </a:endParaRPr>
        </a:p>
      </dgm:t>
    </dgm:pt>
    <dgm:pt modelId="{6FF8B874-613D-468C-904C-01AD3796B8A7}" type="parTrans" cxnId="{41332BB2-E950-4C36-BFD2-35B673D51AE9}">
      <dgm:prSet/>
      <dgm:spPr/>
      <dgm:t>
        <a:bodyPr/>
        <a:lstStyle/>
        <a:p>
          <a:endParaRPr lang="en-GB"/>
        </a:p>
      </dgm:t>
    </dgm:pt>
    <dgm:pt modelId="{2708A207-7D08-40BE-ADE2-BA0B2D4E61B9}" type="sibTrans" cxnId="{41332BB2-E950-4C36-BFD2-35B673D51AE9}">
      <dgm:prSet/>
      <dgm:spPr/>
      <dgm:t>
        <a:bodyPr/>
        <a:lstStyle/>
        <a:p>
          <a:endParaRPr lang="en-GB"/>
        </a:p>
      </dgm:t>
    </dgm:pt>
    <dgm:pt modelId="{07568367-E7F7-4626-9303-CB4366F94707}">
      <dgm:prSet phldrT="[Text]"/>
      <dgm:spPr/>
      <dgm:t>
        <a:bodyPr/>
        <a:lstStyle/>
        <a:p>
          <a:r>
            <a:rPr lang="en-US" b="1" dirty="0">
              <a:solidFill>
                <a:schemeClr val="tx1"/>
              </a:solidFill>
            </a:rPr>
            <a:t>Loyalty of workers and customers</a:t>
          </a:r>
          <a:endParaRPr lang="en-GB" b="1" dirty="0">
            <a:solidFill>
              <a:schemeClr val="tx1"/>
            </a:solidFill>
          </a:endParaRPr>
        </a:p>
      </dgm:t>
    </dgm:pt>
    <dgm:pt modelId="{6A9A9EE5-83AA-4908-B6B5-EBFB3BD19A4A}" type="parTrans" cxnId="{9D084D90-F1A5-4286-BBFD-46BDF06F1B5D}">
      <dgm:prSet/>
      <dgm:spPr/>
      <dgm:t>
        <a:bodyPr/>
        <a:lstStyle/>
        <a:p>
          <a:endParaRPr lang="en-GB"/>
        </a:p>
      </dgm:t>
    </dgm:pt>
    <dgm:pt modelId="{4B715C65-D7A4-4688-8D51-C88A3C97B19C}" type="sibTrans" cxnId="{9D084D90-F1A5-4286-BBFD-46BDF06F1B5D}">
      <dgm:prSet/>
      <dgm:spPr/>
      <dgm:t>
        <a:bodyPr/>
        <a:lstStyle/>
        <a:p>
          <a:endParaRPr lang="en-GB"/>
        </a:p>
      </dgm:t>
    </dgm:pt>
    <dgm:pt modelId="{7C11B94A-BA46-42C7-85B8-1BBB51D68C11}" type="pres">
      <dgm:prSet presAssocID="{4034ACD8-4C70-4314-AD6E-CCDE82F03318}" presName="composite" presStyleCnt="0">
        <dgm:presLayoutVars>
          <dgm:chMax val="3"/>
          <dgm:animLvl val="lvl"/>
          <dgm:resizeHandles val="exact"/>
        </dgm:presLayoutVars>
      </dgm:prSet>
      <dgm:spPr/>
    </dgm:pt>
    <dgm:pt modelId="{2C98CB10-9321-43FF-A695-20C8A01E767D}" type="pres">
      <dgm:prSet presAssocID="{B82EC6B9-0CF3-4BC9-AAD6-C2A17E5A6AB0}" presName="gear1" presStyleLbl="node1" presStyleIdx="0" presStyleCnt="3" custLinFactNeighborX="-1341" custLinFactNeighborY="-1341">
        <dgm:presLayoutVars>
          <dgm:chMax val="1"/>
          <dgm:bulletEnabled val="1"/>
        </dgm:presLayoutVars>
      </dgm:prSet>
      <dgm:spPr/>
    </dgm:pt>
    <dgm:pt modelId="{01C1D8CE-B337-47BF-9A73-DDCB83D69C49}" type="pres">
      <dgm:prSet presAssocID="{B82EC6B9-0CF3-4BC9-AAD6-C2A17E5A6AB0}" presName="gear1srcNode" presStyleLbl="node1" presStyleIdx="0" presStyleCnt="3"/>
      <dgm:spPr/>
    </dgm:pt>
    <dgm:pt modelId="{940D8B80-034B-4879-A724-0B6809DA24FB}" type="pres">
      <dgm:prSet presAssocID="{B82EC6B9-0CF3-4BC9-AAD6-C2A17E5A6AB0}" presName="gear1dstNode" presStyleLbl="node1" presStyleIdx="0" presStyleCnt="3"/>
      <dgm:spPr/>
    </dgm:pt>
    <dgm:pt modelId="{0C2A3955-765F-4833-AF31-F51E86151E6F}" type="pres">
      <dgm:prSet presAssocID="{5A16D806-B73D-4EE0-8910-1D94CBC2CC54}" presName="gear2" presStyleLbl="node1" presStyleIdx="1" presStyleCnt="3">
        <dgm:presLayoutVars>
          <dgm:chMax val="1"/>
          <dgm:bulletEnabled val="1"/>
        </dgm:presLayoutVars>
      </dgm:prSet>
      <dgm:spPr/>
    </dgm:pt>
    <dgm:pt modelId="{0D83A14D-1B8C-4F9A-AC2E-B740A42FB355}" type="pres">
      <dgm:prSet presAssocID="{5A16D806-B73D-4EE0-8910-1D94CBC2CC54}" presName="gear2srcNode" presStyleLbl="node1" presStyleIdx="1" presStyleCnt="3"/>
      <dgm:spPr/>
    </dgm:pt>
    <dgm:pt modelId="{0883DFAF-6C5B-48D5-844F-4E69C463897E}" type="pres">
      <dgm:prSet presAssocID="{5A16D806-B73D-4EE0-8910-1D94CBC2CC54}" presName="gear2dstNode" presStyleLbl="node1" presStyleIdx="1" presStyleCnt="3"/>
      <dgm:spPr/>
    </dgm:pt>
    <dgm:pt modelId="{BEDD9B87-2022-4588-8491-ADAC8DEB1135}" type="pres">
      <dgm:prSet presAssocID="{07568367-E7F7-4626-9303-CB4366F94707}" presName="gear3" presStyleLbl="node1" presStyleIdx="2" presStyleCnt="3"/>
      <dgm:spPr/>
    </dgm:pt>
    <dgm:pt modelId="{74D51AC1-7CA4-4470-93A2-67E19DA04EDC}" type="pres">
      <dgm:prSet presAssocID="{07568367-E7F7-4626-9303-CB4366F94707}" presName="gear3tx" presStyleLbl="node1" presStyleIdx="2" presStyleCnt="3">
        <dgm:presLayoutVars>
          <dgm:chMax val="1"/>
          <dgm:bulletEnabled val="1"/>
        </dgm:presLayoutVars>
      </dgm:prSet>
      <dgm:spPr/>
    </dgm:pt>
    <dgm:pt modelId="{5DA02B9D-2AB3-4B39-A469-C4A76C9207D3}" type="pres">
      <dgm:prSet presAssocID="{07568367-E7F7-4626-9303-CB4366F94707}" presName="gear3srcNode" presStyleLbl="node1" presStyleIdx="2" presStyleCnt="3"/>
      <dgm:spPr/>
    </dgm:pt>
    <dgm:pt modelId="{51C11ECA-F136-4E38-B1CA-EDBD4909F749}" type="pres">
      <dgm:prSet presAssocID="{07568367-E7F7-4626-9303-CB4366F94707}" presName="gear3dstNode" presStyleLbl="node1" presStyleIdx="2" presStyleCnt="3"/>
      <dgm:spPr/>
    </dgm:pt>
    <dgm:pt modelId="{01D0826B-E9A2-419A-9DA3-36366788D25E}" type="pres">
      <dgm:prSet presAssocID="{CF00EFA5-3A8E-402C-B1CC-2238A94436B8}" presName="connector1" presStyleLbl="sibTrans2D1" presStyleIdx="0" presStyleCnt="3"/>
      <dgm:spPr/>
    </dgm:pt>
    <dgm:pt modelId="{8290FB44-2C11-4420-8B97-01E7C1D4B415}" type="pres">
      <dgm:prSet presAssocID="{2708A207-7D08-40BE-ADE2-BA0B2D4E61B9}" presName="connector2" presStyleLbl="sibTrans2D1" presStyleIdx="1" presStyleCnt="3"/>
      <dgm:spPr/>
    </dgm:pt>
    <dgm:pt modelId="{D661B6BC-0CC2-4CAF-8732-E92A503424CA}" type="pres">
      <dgm:prSet presAssocID="{4B715C65-D7A4-4688-8D51-C88A3C97B19C}" presName="connector3" presStyleLbl="sibTrans2D1" presStyleIdx="2" presStyleCnt="3"/>
      <dgm:spPr/>
    </dgm:pt>
  </dgm:ptLst>
  <dgm:cxnLst>
    <dgm:cxn modelId="{23A6281B-4E8C-4325-BE07-4CB634818E4B}" type="presOf" srcId="{4034ACD8-4C70-4314-AD6E-CCDE82F03318}" destId="{7C11B94A-BA46-42C7-85B8-1BBB51D68C11}" srcOrd="0" destOrd="0" presId="urn:microsoft.com/office/officeart/2005/8/layout/gear1"/>
    <dgm:cxn modelId="{9F76F61A-9414-40AA-9261-12F5DE6673E5}" type="presOf" srcId="{5A16D806-B73D-4EE0-8910-1D94CBC2CC54}" destId="{0883DFAF-6C5B-48D5-844F-4E69C463897E}" srcOrd="2" destOrd="0" presId="urn:microsoft.com/office/officeart/2005/8/layout/gear1"/>
    <dgm:cxn modelId="{2F21C65F-6ECB-4483-88B9-25178BF5FD51}" srcId="{4034ACD8-4C70-4314-AD6E-CCDE82F03318}" destId="{B82EC6B9-0CF3-4BC9-AAD6-C2A17E5A6AB0}" srcOrd="0" destOrd="0" parTransId="{536F6186-DA8D-4699-BDF8-A5D90B8F1135}" sibTransId="{CF00EFA5-3A8E-402C-B1CC-2238A94436B8}"/>
    <dgm:cxn modelId="{948CC78D-F419-4A7A-8E51-0FED95E05D12}" type="presOf" srcId="{4B715C65-D7A4-4688-8D51-C88A3C97B19C}" destId="{D661B6BC-0CC2-4CAF-8732-E92A503424CA}" srcOrd="0" destOrd="0" presId="urn:microsoft.com/office/officeart/2005/8/layout/gear1"/>
    <dgm:cxn modelId="{41CF2613-F3A9-4D69-8DAD-35DEA0A0500D}" type="presOf" srcId="{B82EC6B9-0CF3-4BC9-AAD6-C2A17E5A6AB0}" destId="{01C1D8CE-B337-47BF-9A73-DDCB83D69C49}" srcOrd="1" destOrd="0" presId="urn:microsoft.com/office/officeart/2005/8/layout/gear1"/>
    <dgm:cxn modelId="{640F39F1-8DC6-4EAC-8D08-3331CBD918F7}" type="presOf" srcId="{2708A207-7D08-40BE-ADE2-BA0B2D4E61B9}" destId="{8290FB44-2C11-4420-8B97-01E7C1D4B415}" srcOrd="0" destOrd="0" presId="urn:microsoft.com/office/officeart/2005/8/layout/gear1"/>
    <dgm:cxn modelId="{EA7529D9-CEAC-4694-8736-46FF621BC0FA}" type="presOf" srcId="{07568367-E7F7-4626-9303-CB4366F94707}" destId="{BEDD9B87-2022-4588-8491-ADAC8DEB1135}" srcOrd="0" destOrd="0" presId="urn:microsoft.com/office/officeart/2005/8/layout/gear1"/>
    <dgm:cxn modelId="{1A65B123-EB62-4ED1-9B56-E26631EA81BC}" type="presOf" srcId="{B82EC6B9-0CF3-4BC9-AAD6-C2A17E5A6AB0}" destId="{940D8B80-034B-4879-A724-0B6809DA24FB}" srcOrd="2" destOrd="0" presId="urn:microsoft.com/office/officeart/2005/8/layout/gear1"/>
    <dgm:cxn modelId="{9D084D90-F1A5-4286-BBFD-46BDF06F1B5D}" srcId="{4034ACD8-4C70-4314-AD6E-CCDE82F03318}" destId="{07568367-E7F7-4626-9303-CB4366F94707}" srcOrd="2" destOrd="0" parTransId="{6A9A9EE5-83AA-4908-B6B5-EBFB3BD19A4A}" sibTransId="{4B715C65-D7A4-4688-8D51-C88A3C97B19C}"/>
    <dgm:cxn modelId="{9C568511-34B0-4D1E-9259-04DC14DF4B46}" type="presOf" srcId="{5A16D806-B73D-4EE0-8910-1D94CBC2CC54}" destId="{0D83A14D-1B8C-4F9A-AC2E-B740A42FB355}" srcOrd="1" destOrd="0" presId="urn:microsoft.com/office/officeart/2005/8/layout/gear1"/>
    <dgm:cxn modelId="{C4634109-CEC4-452B-9198-A89202412AEA}" type="presOf" srcId="{07568367-E7F7-4626-9303-CB4366F94707}" destId="{51C11ECA-F136-4E38-B1CA-EDBD4909F749}" srcOrd="3" destOrd="0" presId="urn:microsoft.com/office/officeart/2005/8/layout/gear1"/>
    <dgm:cxn modelId="{784FA86A-A6E4-42B8-BCEA-76D63D92E181}" type="presOf" srcId="{07568367-E7F7-4626-9303-CB4366F94707}" destId="{74D51AC1-7CA4-4470-93A2-67E19DA04EDC}" srcOrd="1" destOrd="0" presId="urn:microsoft.com/office/officeart/2005/8/layout/gear1"/>
    <dgm:cxn modelId="{27F6682C-E4F8-48E1-AA33-E6D185063FB2}" type="presOf" srcId="{B82EC6B9-0CF3-4BC9-AAD6-C2A17E5A6AB0}" destId="{2C98CB10-9321-43FF-A695-20C8A01E767D}" srcOrd="0" destOrd="0" presId="urn:microsoft.com/office/officeart/2005/8/layout/gear1"/>
    <dgm:cxn modelId="{995DD4A6-4F14-4F8E-9A7D-DF437C7F9E20}" type="presOf" srcId="{07568367-E7F7-4626-9303-CB4366F94707}" destId="{5DA02B9D-2AB3-4B39-A469-C4A76C9207D3}" srcOrd="2" destOrd="0" presId="urn:microsoft.com/office/officeart/2005/8/layout/gear1"/>
    <dgm:cxn modelId="{9D78FC5A-CA67-41CF-8918-EA328E990B45}" type="presOf" srcId="{CF00EFA5-3A8E-402C-B1CC-2238A94436B8}" destId="{01D0826B-E9A2-419A-9DA3-36366788D25E}" srcOrd="0" destOrd="0" presId="urn:microsoft.com/office/officeart/2005/8/layout/gear1"/>
    <dgm:cxn modelId="{41332BB2-E950-4C36-BFD2-35B673D51AE9}" srcId="{4034ACD8-4C70-4314-AD6E-CCDE82F03318}" destId="{5A16D806-B73D-4EE0-8910-1D94CBC2CC54}" srcOrd="1" destOrd="0" parTransId="{6FF8B874-613D-468C-904C-01AD3796B8A7}" sibTransId="{2708A207-7D08-40BE-ADE2-BA0B2D4E61B9}"/>
    <dgm:cxn modelId="{80FD9E5C-9CBA-435A-A855-C0D6A67D56E7}" type="presOf" srcId="{5A16D806-B73D-4EE0-8910-1D94CBC2CC54}" destId="{0C2A3955-765F-4833-AF31-F51E86151E6F}" srcOrd="0" destOrd="0" presId="urn:microsoft.com/office/officeart/2005/8/layout/gear1"/>
    <dgm:cxn modelId="{5E6C1384-79C1-410E-9A3F-2633767D83F4}" type="presParOf" srcId="{7C11B94A-BA46-42C7-85B8-1BBB51D68C11}" destId="{2C98CB10-9321-43FF-A695-20C8A01E767D}" srcOrd="0" destOrd="0" presId="urn:microsoft.com/office/officeart/2005/8/layout/gear1"/>
    <dgm:cxn modelId="{CAA8C2B4-A48D-4F3A-8E43-7DA58A516359}" type="presParOf" srcId="{7C11B94A-BA46-42C7-85B8-1BBB51D68C11}" destId="{01C1D8CE-B337-47BF-9A73-DDCB83D69C49}" srcOrd="1" destOrd="0" presId="urn:microsoft.com/office/officeart/2005/8/layout/gear1"/>
    <dgm:cxn modelId="{BCB57D23-17AF-47B0-8B4A-75EEFF4A282C}" type="presParOf" srcId="{7C11B94A-BA46-42C7-85B8-1BBB51D68C11}" destId="{940D8B80-034B-4879-A724-0B6809DA24FB}" srcOrd="2" destOrd="0" presId="urn:microsoft.com/office/officeart/2005/8/layout/gear1"/>
    <dgm:cxn modelId="{54956B54-26D8-4CF2-80D9-4EBDF8129C33}" type="presParOf" srcId="{7C11B94A-BA46-42C7-85B8-1BBB51D68C11}" destId="{0C2A3955-765F-4833-AF31-F51E86151E6F}" srcOrd="3" destOrd="0" presId="urn:microsoft.com/office/officeart/2005/8/layout/gear1"/>
    <dgm:cxn modelId="{AFF7ECC2-1DA3-4989-A822-E3511ABA8145}" type="presParOf" srcId="{7C11B94A-BA46-42C7-85B8-1BBB51D68C11}" destId="{0D83A14D-1B8C-4F9A-AC2E-B740A42FB355}" srcOrd="4" destOrd="0" presId="urn:microsoft.com/office/officeart/2005/8/layout/gear1"/>
    <dgm:cxn modelId="{86A08E97-98CD-433E-A505-55C56B0F035E}" type="presParOf" srcId="{7C11B94A-BA46-42C7-85B8-1BBB51D68C11}" destId="{0883DFAF-6C5B-48D5-844F-4E69C463897E}" srcOrd="5" destOrd="0" presId="urn:microsoft.com/office/officeart/2005/8/layout/gear1"/>
    <dgm:cxn modelId="{DA451429-1C21-4389-BE12-E109C0619B61}" type="presParOf" srcId="{7C11B94A-BA46-42C7-85B8-1BBB51D68C11}" destId="{BEDD9B87-2022-4588-8491-ADAC8DEB1135}" srcOrd="6" destOrd="0" presId="urn:microsoft.com/office/officeart/2005/8/layout/gear1"/>
    <dgm:cxn modelId="{FC3C037C-7A3D-43D3-AFA4-8DDD0B886DC0}" type="presParOf" srcId="{7C11B94A-BA46-42C7-85B8-1BBB51D68C11}" destId="{74D51AC1-7CA4-4470-93A2-67E19DA04EDC}" srcOrd="7" destOrd="0" presId="urn:microsoft.com/office/officeart/2005/8/layout/gear1"/>
    <dgm:cxn modelId="{3C94D4E9-ABA0-4CC5-9A68-3C6108CEEBD0}" type="presParOf" srcId="{7C11B94A-BA46-42C7-85B8-1BBB51D68C11}" destId="{5DA02B9D-2AB3-4B39-A469-C4A76C9207D3}" srcOrd="8" destOrd="0" presId="urn:microsoft.com/office/officeart/2005/8/layout/gear1"/>
    <dgm:cxn modelId="{F80FE183-AA27-491F-8E6F-1538C60D93FE}" type="presParOf" srcId="{7C11B94A-BA46-42C7-85B8-1BBB51D68C11}" destId="{51C11ECA-F136-4E38-B1CA-EDBD4909F749}" srcOrd="9" destOrd="0" presId="urn:microsoft.com/office/officeart/2005/8/layout/gear1"/>
    <dgm:cxn modelId="{89EC08C0-B684-4215-BDF2-8864D08F4909}" type="presParOf" srcId="{7C11B94A-BA46-42C7-85B8-1BBB51D68C11}" destId="{01D0826B-E9A2-419A-9DA3-36366788D25E}" srcOrd="10" destOrd="0" presId="urn:microsoft.com/office/officeart/2005/8/layout/gear1"/>
    <dgm:cxn modelId="{ECC6D538-C45F-447F-82CD-0D75FB7060A4}" type="presParOf" srcId="{7C11B94A-BA46-42C7-85B8-1BBB51D68C11}" destId="{8290FB44-2C11-4420-8B97-01E7C1D4B415}" srcOrd="11" destOrd="0" presId="urn:microsoft.com/office/officeart/2005/8/layout/gear1"/>
    <dgm:cxn modelId="{4D4B4068-EF7E-47D2-9311-C8B8E708914E}" type="presParOf" srcId="{7C11B94A-BA46-42C7-85B8-1BBB51D68C11}" destId="{D661B6BC-0CC2-4CAF-8732-E92A503424CA}"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6F06FF-93B8-4941-8B42-0EC09ACB0263}"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B82419D4-E1A0-486E-B76D-35F671C11102}">
      <dgm:prSet phldrT="[Text]" custT="1"/>
      <dgm:spPr/>
      <dgm:t>
        <a:bodyPr/>
        <a:lstStyle/>
        <a:p>
          <a:r>
            <a:rPr lang="en-US" sz="1600" dirty="0"/>
            <a:t>Owners</a:t>
          </a:r>
          <a:r>
            <a:rPr lang="en-US" sz="1600" baseline="0" dirty="0"/>
            <a:t> / Directors</a:t>
          </a:r>
          <a:endParaRPr lang="en-US" sz="1600" dirty="0"/>
        </a:p>
      </dgm:t>
    </dgm:pt>
    <dgm:pt modelId="{CF3E2C2F-88BB-4E4A-A532-B62B77C1B2B7}" type="parTrans" cxnId="{2842C014-CAFE-4555-8CB0-99D35B841346}">
      <dgm:prSet/>
      <dgm:spPr/>
      <dgm:t>
        <a:bodyPr/>
        <a:lstStyle/>
        <a:p>
          <a:endParaRPr lang="en-US" sz="2000"/>
        </a:p>
      </dgm:t>
    </dgm:pt>
    <dgm:pt modelId="{CBC48270-1E30-4E25-8C20-A5FE20C568E7}" type="sibTrans" cxnId="{2842C014-CAFE-4555-8CB0-99D35B841346}">
      <dgm:prSet/>
      <dgm:spPr/>
      <dgm:t>
        <a:bodyPr/>
        <a:lstStyle/>
        <a:p>
          <a:endParaRPr lang="en-US" sz="2000"/>
        </a:p>
      </dgm:t>
    </dgm:pt>
    <dgm:pt modelId="{8C62AD57-00B8-4CD1-A9C7-4C98A9820EAC}">
      <dgm:prSet phldrT="[Text]" custT="1"/>
      <dgm:spPr/>
      <dgm:t>
        <a:bodyPr/>
        <a:lstStyle/>
        <a:p>
          <a:r>
            <a:rPr lang="en-US" sz="1600" dirty="0"/>
            <a:t>Suppliers</a:t>
          </a:r>
        </a:p>
      </dgm:t>
    </dgm:pt>
    <dgm:pt modelId="{93E55420-6525-4018-9519-D92099615BEE}" type="parTrans" cxnId="{7B4D2E79-CEEF-48F9-8EE4-8B0B3D6BCA35}">
      <dgm:prSet/>
      <dgm:spPr/>
      <dgm:t>
        <a:bodyPr/>
        <a:lstStyle/>
        <a:p>
          <a:endParaRPr lang="en-US" sz="2000"/>
        </a:p>
      </dgm:t>
    </dgm:pt>
    <dgm:pt modelId="{016801BD-6B4F-40F3-80B6-F734596D2093}" type="sibTrans" cxnId="{7B4D2E79-CEEF-48F9-8EE4-8B0B3D6BCA35}">
      <dgm:prSet/>
      <dgm:spPr/>
      <dgm:t>
        <a:bodyPr/>
        <a:lstStyle/>
        <a:p>
          <a:endParaRPr lang="en-US" sz="2000"/>
        </a:p>
      </dgm:t>
    </dgm:pt>
    <dgm:pt modelId="{DE5AF409-5D20-4C58-BDB4-8682A4EECF98}">
      <dgm:prSet phldrT="[Text]" custT="1"/>
      <dgm:spPr/>
      <dgm:t>
        <a:bodyPr/>
        <a:lstStyle/>
        <a:p>
          <a:r>
            <a:rPr lang="en-US" sz="1400" dirty="0"/>
            <a:t>Customers / Clients / Purchasers</a:t>
          </a:r>
        </a:p>
      </dgm:t>
    </dgm:pt>
    <dgm:pt modelId="{D070E6F8-FBD6-449E-A3D3-C59AA14836EC}" type="parTrans" cxnId="{A29A41DD-F49C-4952-BB4C-E4D727E2EA2E}">
      <dgm:prSet/>
      <dgm:spPr/>
      <dgm:t>
        <a:bodyPr/>
        <a:lstStyle/>
        <a:p>
          <a:endParaRPr lang="en-US" sz="2000"/>
        </a:p>
      </dgm:t>
    </dgm:pt>
    <dgm:pt modelId="{10EBEF9D-0A79-4EC0-82F7-771B1F553EC7}" type="sibTrans" cxnId="{A29A41DD-F49C-4952-BB4C-E4D727E2EA2E}">
      <dgm:prSet/>
      <dgm:spPr/>
      <dgm:t>
        <a:bodyPr/>
        <a:lstStyle/>
        <a:p>
          <a:endParaRPr lang="en-US" sz="2000"/>
        </a:p>
      </dgm:t>
    </dgm:pt>
    <dgm:pt modelId="{3BBFE834-7F0A-44AE-B2E0-5B7186F5C6E5}">
      <dgm:prSet phldrT="[Text]" custT="1"/>
      <dgm:spPr/>
      <dgm:t>
        <a:bodyPr/>
        <a:lstStyle/>
        <a:p>
          <a:r>
            <a:rPr lang="en-US" sz="1600" dirty="0"/>
            <a:t>Community residents</a:t>
          </a:r>
        </a:p>
      </dgm:t>
    </dgm:pt>
    <dgm:pt modelId="{567E86B4-7568-4594-9B57-D0623CC0AA83}" type="parTrans" cxnId="{E08A006B-240A-4652-A1A5-F5F1F038D473}">
      <dgm:prSet/>
      <dgm:spPr/>
      <dgm:t>
        <a:bodyPr/>
        <a:lstStyle/>
        <a:p>
          <a:endParaRPr lang="en-US" sz="2000"/>
        </a:p>
      </dgm:t>
    </dgm:pt>
    <dgm:pt modelId="{F779520D-DE86-422C-B4DE-187EB4824915}" type="sibTrans" cxnId="{E08A006B-240A-4652-A1A5-F5F1F038D473}">
      <dgm:prSet/>
      <dgm:spPr/>
      <dgm:t>
        <a:bodyPr/>
        <a:lstStyle/>
        <a:p>
          <a:endParaRPr lang="en-US" sz="2000"/>
        </a:p>
      </dgm:t>
    </dgm:pt>
    <dgm:pt modelId="{8DFEAD7F-C497-4527-8DF3-E7D90406B502}">
      <dgm:prSet phldrT="[Text]" custT="1"/>
      <dgm:spPr/>
      <dgm:t>
        <a:bodyPr/>
        <a:lstStyle/>
        <a:p>
          <a:r>
            <a:rPr lang="en-US" sz="1600" dirty="0"/>
            <a:t>Natural environment (air, land, flora, fauna, earth, water) – </a:t>
          </a:r>
          <a:r>
            <a:rPr lang="en-US" sz="1600" dirty="0">
              <a:solidFill>
                <a:schemeClr val="bg1"/>
              </a:solidFill>
            </a:rPr>
            <a:t>consult with scientists, officials, local residents, NGOs, etc.</a:t>
          </a:r>
        </a:p>
      </dgm:t>
    </dgm:pt>
    <dgm:pt modelId="{CD313D94-738C-4408-944B-75A440A535A7}" type="parTrans" cxnId="{79E674E3-4900-4719-9526-25F8C18D7454}">
      <dgm:prSet/>
      <dgm:spPr/>
      <dgm:t>
        <a:bodyPr/>
        <a:lstStyle/>
        <a:p>
          <a:endParaRPr lang="en-US" sz="2000"/>
        </a:p>
      </dgm:t>
    </dgm:pt>
    <dgm:pt modelId="{47EC0593-1F36-48B4-BDF7-ECA896F7E6A8}" type="sibTrans" cxnId="{79E674E3-4900-4719-9526-25F8C18D7454}">
      <dgm:prSet/>
      <dgm:spPr/>
      <dgm:t>
        <a:bodyPr/>
        <a:lstStyle/>
        <a:p>
          <a:endParaRPr lang="en-US" sz="2000"/>
        </a:p>
      </dgm:t>
    </dgm:pt>
    <dgm:pt modelId="{3C6A3B3A-B134-42E8-9B28-36687FE2E45B}">
      <dgm:prSet phldrT="[Text]" custT="1"/>
      <dgm:spPr/>
      <dgm:t>
        <a:bodyPr/>
        <a:lstStyle/>
        <a:p>
          <a:r>
            <a:rPr lang="en-US" sz="1600" dirty="0"/>
            <a:t>Governmental bodies</a:t>
          </a:r>
        </a:p>
      </dgm:t>
    </dgm:pt>
    <dgm:pt modelId="{367774FC-1B9E-4FAD-B24F-7CBC7B099704}" type="parTrans" cxnId="{8B0A92A7-E529-48A9-A998-EB198954C34D}">
      <dgm:prSet/>
      <dgm:spPr/>
      <dgm:t>
        <a:bodyPr/>
        <a:lstStyle/>
        <a:p>
          <a:endParaRPr lang="en-US" sz="2000"/>
        </a:p>
      </dgm:t>
    </dgm:pt>
    <dgm:pt modelId="{0F0F90B8-BA59-4391-ADF4-9F1AB8797D0E}" type="sibTrans" cxnId="{8B0A92A7-E529-48A9-A998-EB198954C34D}">
      <dgm:prSet/>
      <dgm:spPr/>
      <dgm:t>
        <a:bodyPr/>
        <a:lstStyle/>
        <a:p>
          <a:endParaRPr lang="en-US" sz="2000"/>
        </a:p>
      </dgm:t>
    </dgm:pt>
    <dgm:pt modelId="{142A7C40-256C-4FBB-9648-71B2A15E7627}">
      <dgm:prSet phldrT="[Text]" custT="1"/>
      <dgm:spPr/>
      <dgm:t>
        <a:bodyPr/>
        <a:lstStyle/>
        <a:p>
          <a:r>
            <a:rPr lang="en-US" sz="1600" dirty="0"/>
            <a:t>Workers</a:t>
          </a:r>
          <a:br>
            <a:rPr lang="en-US" sz="1600" dirty="0"/>
          </a:br>
          <a:r>
            <a:rPr lang="en-US" sz="1600" dirty="0"/>
            <a:t>Full time, part time, temporary, seasonal, etc.</a:t>
          </a:r>
        </a:p>
      </dgm:t>
    </dgm:pt>
    <dgm:pt modelId="{B7479145-7A80-48D3-9F6C-471D9DF19A7B}" type="parTrans" cxnId="{D7F2EB2E-02F5-4D2C-92A1-3D73836ED466}">
      <dgm:prSet/>
      <dgm:spPr/>
      <dgm:t>
        <a:bodyPr/>
        <a:lstStyle/>
        <a:p>
          <a:endParaRPr lang="en-US" sz="2000"/>
        </a:p>
      </dgm:t>
    </dgm:pt>
    <dgm:pt modelId="{7A585C16-2D49-46C5-B5FF-9159744B980B}" type="sibTrans" cxnId="{D7F2EB2E-02F5-4D2C-92A1-3D73836ED466}">
      <dgm:prSet/>
      <dgm:spPr/>
      <dgm:t>
        <a:bodyPr/>
        <a:lstStyle/>
        <a:p>
          <a:endParaRPr lang="en-US" sz="2000"/>
        </a:p>
      </dgm:t>
    </dgm:pt>
    <dgm:pt modelId="{E6B5E55F-27A2-40F4-90B7-80967F21ABB9}" type="pres">
      <dgm:prSet presAssocID="{016F06FF-93B8-4941-8B42-0EC09ACB0263}" presName="composite" presStyleCnt="0">
        <dgm:presLayoutVars>
          <dgm:chMax val="5"/>
          <dgm:dir/>
          <dgm:animLvl val="ctr"/>
          <dgm:resizeHandles val="exact"/>
        </dgm:presLayoutVars>
      </dgm:prSet>
      <dgm:spPr/>
    </dgm:pt>
    <dgm:pt modelId="{9B948320-A13F-4984-AA93-719F24B2E70C}" type="pres">
      <dgm:prSet presAssocID="{016F06FF-93B8-4941-8B42-0EC09ACB0263}" presName="cycle" presStyleCnt="0"/>
      <dgm:spPr/>
    </dgm:pt>
    <dgm:pt modelId="{9D9C255E-732C-480F-B602-AF40CE26E743}" type="pres">
      <dgm:prSet presAssocID="{016F06FF-93B8-4941-8B42-0EC09ACB0263}" presName="centerShape" presStyleCnt="0"/>
      <dgm:spPr/>
    </dgm:pt>
    <dgm:pt modelId="{C263DCDB-9C07-48C0-90BE-BE8ABEB99D30}" type="pres">
      <dgm:prSet presAssocID="{016F06FF-93B8-4941-8B42-0EC09ACB0263}" presName="connSite" presStyleLbl="node1" presStyleIdx="0" presStyleCnt="8"/>
      <dgm:spPr/>
    </dgm:pt>
    <dgm:pt modelId="{C380AB24-4B95-47A5-8D08-3DABD0D6A0C3}" type="pres">
      <dgm:prSet presAssocID="{016F06FF-93B8-4941-8B42-0EC09ACB0263}" presName="visible" presStyleLbl="node1" presStyleIdx="0" presStyleCnt="8" custScaleX="178043" custScaleY="126374" custLinFactNeighborX="-16354" custLinFactNeighborY="-12394"/>
      <dgm:spPr>
        <a:blipFill rotWithShape="0">
          <a:blip xmlns:r="http://schemas.openxmlformats.org/officeDocument/2006/relationships" r:embed="rId1"/>
          <a:stretch>
            <a:fillRect/>
          </a:stretch>
        </a:blipFill>
      </dgm:spPr>
    </dgm:pt>
    <dgm:pt modelId="{7BBEE78A-B5F7-49AA-A0D0-979E845B79CA}" type="pres">
      <dgm:prSet presAssocID="{CF3E2C2F-88BB-4E4A-A532-B62B77C1B2B7}" presName="Name25" presStyleLbl="parChTrans1D1" presStyleIdx="0" presStyleCnt="7"/>
      <dgm:spPr/>
    </dgm:pt>
    <dgm:pt modelId="{3C05099C-BA75-4897-9995-6B3B6A9B2227}" type="pres">
      <dgm:prSet presAssocID="{B82419D4-E1A0-486E-B76D-35F671C11102}" presName="node" presStyleCnt="0"/>
      <dgm:spPr/>
    </dgm:pt>
    <dgm:pt modelId="{4D415A4C-EC51-4797-9FF5-E389A2EBFE2D}" type="pres">
      <dgm:prSet presAssocID="{B82419D4-E1A0-486E-B76D-35F671C11102}" presName="parentNode" presStyleLbl="node1" presStyleIdx="1" presStyleCnt="8" custScaleX="395809" custLinFactNeighborX="-69698" custLinFactNeighborY="8945">
        <dgm:presLayoutVars>
          <dgm:chMax val="1"/>
          <dgm:bulletEnabled val="1"/>
        </dgm:presLayoutVars>
      </dgm:prSet>
      <dgm:spPr/>
    </dgm:pt>
    <dgm:pt modelId="{A5B67DBE-4A27-4B12-AD6E-BFA5955CDC2C}" type="pres">
      <dgm:prSet presAssocID="{B82419D4-E1A0-486E-B76D-35F671C11102}" presName="childNode" presStyleLbl="revTx" presStyleIdx="0" presStyleCnt="0">
        <dgm:presLayoutVars>
          <dgm:bulletEnabled val="1"/>
        </dgm:presLayoutVars>
      </dgm:prSet>
      <dgm:spPr/>
    </dgm:pt>
    <dgm:pt modelId="{4919AFC5-1092-406D-9D1B-F801D41902AF}" type="pres">
      <dgm:prSet presAssocID="{93E55420-6525-4018-9519-D92099615BEE}" presName="Name25" presStyleLbl="parChTrans1D1" presStyleIdx="1" presStyleCnt="7"/>
      <dgm:spPr/>
    </dgm:pt>
    <dgm:pt modelId="{CA24F57C-EA5C-45F7-9059-24A4CA2B446B}" type="pres">
      <dgm:prSet presAssocID="{8C62AD57-00B8-4CD1-A9C7-4C98A9820EAC}" presName="node" presStyleCnt="0"/>
      <dgm:spPr/>
    </dgm:pt>
    <dgm:pt modelId="{FB737F91-5164-4CD0-8F37-FA5F328B6742}" type="pres">
      <dgm:prSet presAssocID="{8C62AD57-00B8-4CD1-A9C7-4C98A9820EAC}" presName="parentNode" presStyleLbl="node1" presStyleIdx="2" presStyleCnt="8" custScaleX="355430">
        <dgm:presLayoutVars>
          <dgm:chMax val="1"/>
          <dgm:bulletEnabled val="1"/>
        </dgm:presLayoutVars>
      </dgm:prSet>
      <dgm:spPr/>
    </dgm:pt>
    <dgm:pt modelId="{EEFE628A-16DD-4CE2-B8FE-A09E9D8BACA1}" type="pres">
      <dgm:prSet presAssocID="{8C62AD57-00B8-4CD1-A9C7-4C98A9820EAC}" presName="childNode" presStyleLbl="revTx" presStyleIdx="0" presStyleCnt="0">
        <dgm:presLayoutVars>
          <dgm:bulletEnabled val="1"/>
        </dgm:presLayoutVars>
      </dgm:prSet>
      <dgm:spPr/>
    </dgm:pt>
    <dgm:pt modelId="{76137398-4A16-43C2-BB39-C5F25BB41CAC}" type="pres">
      <dgm:prSet presAssocID="{D070E6F8-FBD6-449E-A3D3-C59AA14836EC}" presName="Name25" presStyleLbl="parChTrans1D1" presStyleIdx="2" presStyleCnt="7"/>
      <dgm:spPr/>
    </dgm:pt>
    <dgm:pt modelId="{C4C383D3-5830-4135-8DB7-987F647FD22C}" type="pres">
      <dgm:prSet presAssocID="{DE5AF409-5D20-4C58-BDB4-8682A4EECF98}" presName="node" presStyleCnt="0"/>
      <dgm:spPr/>
    </dgm:pt>
    <dgm:pt modelId="{4BC53A37-DAEC-4116-8938-1048D1F49B14}" type="pres">
      <dgm:prSet presAssocID="{DE5AF409-5D20-4C58-BDB4-8682A4EECF98}" presName="parentNode" presStyleLbl="node1" presStyleIdx="3" presStyleCnt="8" custScaleX="476846" custScaleY="138349" custLinFactNeighborX="-10279" custLinFactNeighborY="2551">
        <dgm:presLayoutVars>
          <dgm:chMax val="1"/>
          <dgm:bulletEnabled val="1"/>
        </dgm:presLayoutVars>
      </dgm:prSet>
      <dgm:spPr/>
    </dgm:pt>
    <dgm:pt modelId="{B6F01394-BFF0-4F9A-9826-DE460EF58650}" type="pres">
      <dgm:prSet presAssocID="{DE5AF409-5D20-4C58-BDB4-8682A4EECF98}" presName="childNode" presStyleLbl="revTx" presStyleIdx="0" presStyleCnt="0">
        <dgm:presLayoutVars>
          <dgm:bulletEnabled val="1"/>
        </dgm:presLayoutVars>
      </dgm:prSet>
      <dgm:spPr/>
    </dgm:pt>
    <dgm:pt modelId="{EC917E0A-422C-4613-B118-DFF46D8B3732}" type="pres">
      <dgm:prSet presAssocID="{367774FC-1B9E-4FAD-B24F-7CBC7B099704}" presName="Name25" presStyleLbl="parChTrans1D1" presStyleIdx="3" presStyleCnt="7"/>
      <dgm:spPr/>
    </dgm:pt>
    <dgm:pt modelId="{45633992-FE22-4784-9AF9-478213BEC940}" type="pres">
      <dgm:prSet presAssocID="{3C6A3B3A-B134-42E8-9B28-36687FE2E45B}" presName="node" presStyleCnt="0"/>
      <dgm:spPr/>
    </dgm:pt>
    <dgm:pt modelId="{2D2D02DC-BA27-4858-9DF7-6E6B90C85074}" type="pres">
      <dgm:prSet presAssocID="{3C6A3B3A-B134-42E8-9B28-36687FE2E45B}" presName="parentNode" presStyleLbl="node1" presStyleIdx="4" presStyleCnt="8" custScaleX="441427" custScaleY="110266" custLinFactNeighborX="-1141" custLinFactNeighborY="-38635">
        <dgm:presLayoutVars>
          <dgm:chMax val="1"/>
          <dgm:bulletEnabled val="1"/>
        </dgm:presLayoutVars>
      </dgm:prSet>
      <dgm:spPr/>
    </dgm:pt>
    <dgm:pt modelId="{ACAFAFF4-DD48-4C56-A536-61AEDCAC4B5B}" type="pres">
      <dgm:prSet presAssocID="{3C6A3B3A-B134-42E8-9B28-36687FE2E45B}" presName="childNode" presStyleLbl="revTx" presStyleIdx="0" presStyleCnt="0">
        <dgm:presLayoutVars>
          <dgm:bulletEnabled val="1"/>
        </dgm:presLayoutVars>
      </dgm:prSet>
      <dgm:spPr/>
    </dgm:pt>
    <dgm:pt modelId="{E8516B0F-6E7B-4756-8DB9-2806F1AF8B01}" type="pres">
      <dgm:prSet presAssocID="{CD313D94-738C-4408-944B-75A440A535A7}" presName="Name25" presStyleLbl="parChTrans1D1" presStyleIdx="4" presStyleCnt="7"/>
      <dgm:spPr/>
    </dgm:pt>
    <dgm:pt modelId="{0C1127AD-7C73-4388-ABC8-4365D4347794}" type="pres">
      <dgm:prSet presAssocID="{8DFEAD7F-C497-4527-8DF3-E7D90406B502}" presName="node" presStyleCnt="0"/>
      <dgm:spPr/>
    </dgm:pt>
    <dgm:pt modelId="{B809AD55-FC9B-43D7-A9B0-B7C70BC80DE2}" type="pres">
      <dgm:prSet presAssocID="{8DFEAD7F-C497-4527-8DF3-E7D90406B502}" presName="parentNode" presStyleLbl="node1" presStyleIdx="5" presStyleCnt="8" custScaleX="1030509" custScaleY="245351" custLinFactX="100000" custLinFactNeighborX="143185" custLinFactNeighborY="-39076">
        <dgm:presLayoutVars>
          <dgm:chMax val="1"/>
          <dgm:bulletEnabled val="1"/>
        </dgm:presLayoutVars>
      </dgm:prSet>
      <dgm:spPr/>
    </dgm:pt>
    <dgm:pt modelId="{271BFD7E-7595-4E1F-A121-A0C6C5ABDF65}" type="pres">
      <dgm:prSet presAssocID="{8DFEAD7F-C497-4527-8DF3-E7D90406B502}" presName="childNode" presStyleLbl="revTx" presStyleIdx="0" presStyleCnt="0">
        <dgm:presLayoutVars>
          <dgm:bulletEnabled val="1"/>
        </dgm:presLayoutVars>
      </dgm:prSet>
      <dgm:spPr/>
    </dgm:pt>
    <dgm:pt modelId="{D04CE3F0-244F-41AB-8C3A-D5267828FDA9}" type="pres">
      <dgm:prSet presAssocID="{567E86B4-7568-4594-9B57-D0623CC0AA83}" presName="Name25" presStyleLbl="parChTrans1D1" presStyleIdx="5" presStyleCnt="7"/>
      <dgm:spPr/>
    </dgm:pt>
    <dgm:pt modelId="{FF07FFCD-8F4B-4FDC-B48E-379CDDA50AC5}" type="pres">
      <dgm:prSet presAssocID="{3BBFE834-7F0A-44AE-B2E0-5B7186F5C6E5}" presName="node" presStyleCnt="0"/>
      <dgm:spPr/>
    </dgm:pt>
    <dgm:pt modelId="{98C8AD35-4363-4700-924E-C59D980A1F19}" type="pres">
      <dgm:prSet presAssocID="{3BBFE834-7F0A-44AE-B2E0-5B7186F5C6E5}" presName="parentNode" presStyleLbl="node1" presStyleIdx="6" presStyleCnt="8" custScaleX="603735" custScaleY="93081">
        <dgm:presLayoutVars>
          <dgm:chMax val="1"/>
          <dgm:bulletEnabled val="1"/>
        </dgm:presLayoutVars>
      </dgm:prSet>
      <dgm:spPr/>
    </dgm:pt>
    <dgm:pt modelId="{CECA6F51-8731-422E-A338-B0141B169228}" type="pres">
      <dgm:prSet presAssocID="{3BBFE834-7F0A-44AE-B2E0-5B7186F5C6E5}" presName="childNode" presStyleLbl="revTx" presStyleIdx="0" presStyleCnt="0">
        <dgm:presLayoutVars>
          <dgm:bulletEnabled val="1"/>
        </dgm:presLayoutVars>
      </dgm:prSet>
      <dgm:spPr/>
    </dgm:pt>
    <dgm:pt modelId="{F0EEDA01-2B85-419B-99F2-3DD7AF553ABB}" type="pres">
      <dgm:prSet presAssocID="{B7479145-7A80-48D3-9F6C-471D9DF19A7B}" presName="Name25" presStyleLbl="parChTrans1D1" presStyleIdx="6" presStyleCnt="7"/>
      <dgm:spPr/>
    </dgm:pt>
    <dgm:pt modelId="{DFF3A8C4-37E4-4B29-B340-9BECA9032331}" type="pres">
      <dgm:prSet presAssocID="{142A7C40-256C-4FBB-9648-71B2A15E7627}" presName="node" presStyleCnt="0"/>
      <dgm:spPr/>
    </dgm:pt>
    <dgm:pt modelId="{C52A12CC-BAB1-4CF4-BC7C-114027DCA6FF}" type="pres">
      <dgm:prSet presAssocID="{142A7C40-256C-4FBB-9648-71B2A15E7627}" presName="parentNode" presStyleLbl="node1" presStyleIdx="7" presStyleCnt="8" custScaleX="1142766" custScaleY="127873">
        <dgm:presLayoutVars>
          <dgm:chMax val="1"/>
          <dgm:bulletEnabled val="1"/>
        </dgm:presLayoutVars>
      </dgm:prSet>
      <dgm:spPr/>
    </dgm:pt>
    <dgm:pt modelId="{3D87711A-CE25-4AEA-8038-0AB879260136}" type="pres">
      <dgm:prSet presAssocID="{142A7C40-256C-4FBB-9648-71B2A15E7627}" presName="childNode" presStyleLbl="revTx" presStyleIdx="0" presStyleCnt="0">
        <dgm:presLayoutVars>
          <dgm:bulletEnabled val="1"/>
        </dgm:presLayoutVars>
      </dgm:prSet>
      <dgm:spPr/>
    </dgm:pt>
  </dgm:ptLst>
  <dgm:cxnLst>
    <dgm:cxn modelId="{B543C66D-2A3A-4765-AE6F-430EE6F2817C}" type="presOf" srcId="{8C62AD57-00B8-4CD1-A9C7-4C98A9820EAC}" destId="{FB737F91-5164-4CD0-8F37-FA5F328B6742}" srcOrd="0" destOrd="0" presId="urn:microsoft.com/office/officeart/2005/8/layout/radial2"/>
    <dgm:cxn modelId="{7EE06269-67CE-4BE9-A3AF-344A0818A1F9}" type="presOf" srcId="{CF3E2C2F-88BB-4E4A-A532-B62B77C1B2B7}" destId="{7BBEE78A-B5F7-49AA-A0D0-979E845B79CA}" srcOrd="0" destOrd="0" presId="urn:microsoft.com/office/officeart/2005/8/layout/radial2"/>
    <dgm:cxn modelId="{AEB12654-52B5-4FA4-BA23-25EA07008EF6}" type="presOf" srcId="{367774FC-1B9E-4FAD-B24F-7CBC7B099704}" destId="{EC917E0A-422C-4613-B118-DFF46D8B3732}" srcOrd="0" destOrd="0" presId="urn:microsoft.com/office/officeart/2005/8/layout/radial2"/>
    <dgm:cxn modelId="{C4601E04-50A0-41C2-BBF3-E68FE06C7952}" type="presOf" srcId="{8DFEAD7F-C497-4527-8DF3-E7D90406B502}" destId="{B809AD55-FC9B-43D7-A9B0-B7C70BC80DE2}" srcOrd="0" destOrd="0" presId="urn:microsoft.com/office/officeart/2005/8/layout/radial2"/>
    <dgm:cxn modelId="{A7470DB2-0D68-42F5-8C41-316C1249B091}" type="presOf" srcId="{567E86B4-7568-4594-9B57-D0623CC0AA83}" destId="{D04CE3F0-244F-41AB-8C3A-D5267828FDA9}" srcOrd="0" destOrd="0" presId="urn:microsoft.com/office/officeart/2005/8/layout/radial2"/>
    <dgm:cxn modelId="{E08A006B-240A-4652-A1A5-F5F1F038D473}" srcId="{016F06FF-93B8-4941-8B42-0EC09ACB0263}" destId="{3BBFE834-7F0A-44AE-B2E0-5B7186F5C6E5}" srcOrd="5" destOrd="0" parTransId="{567E86B4-7568-4594-9B57-D0623CC0AA83}" sibTransId="{F779520D-DE86-422C-B4DE-187EB4824915}"/>
    <dgm:cxn modelId="{8B0A92A7-E529-48A9-A998-EB198954C34D}" srcId="{016F06FF-93B8-4941-8B42-0EC09ACB0263}" destId="{3C6A3B3A-B134-42E8-9B28-36687FE2E45B}" srcOrd="3" destOrd="0" parTransId="{367774FC-1B9E-4FAD-B24F-7CBC7B099704}" sibTransId="{0F0F90B8-BA59-4391-ADF4-9F1AB8797D0E}"/>
    <dgm:cxn modelId="{79E674E3-4900-4719-9526-25F8C18D7454}" srcId="{016F06FF-93B8-4941-8B42-0EC09ACB0263}" destId="{8DFEAD7F-C497-4527-8DF3-E7D90406B502}" srcOrd="4" destOrd="0" parTransId="{CD313D94-738C-4408-944B-75A440A535A7}" sibTransId="{47EC0593-1F36-48B4-BDF7-ECA896F7E6A8}"/>
    <dgm:cxn modelId="{1AB703F0-54F0-419E-80A0-DB42B49E3B42}" type="presOf" srcId="{016F06FF-93B8-4941-8B42-0EC09ACB0263}" destId="{E6B5E55F-27A2-40F4-90B7-80967F21ABB9}" srcOrd="0" destOrd="0" presId="urn:microsoft.com/office/officeart/2005/8/layout/radial2"/>
    <dgm:cxn modelId="{6B64957C-3182-430B-8231-7F84D068CB63}" type="presOf" srcId="{142A7C40-256C-4FBB-9648-71B2A15E7627}" destId="{C52A12CC-BAB1-4CF4-BC7C-114027DCA6FF}" srcOrd="0" destOrd="0" presId="urn:microsoft.com/office/officeart/2005/8/layout/radial2"/>
    <dgm:cxn modelId="{A29A41DD-F49C-4952-BB4C-E4D727E2EA2E}" srcId="{016F06FF-93B8-4941-8B42-0EC09ACB0263}" destId="{DE5AF409-5D20-4C58-BDB4-8682A4EECF98}" srcOrd="2" destOrd="0" parTransId="{D070E6F8-FBD6-449E-A3D3-C59AA14836EC}" sibTransId="{10EBEF9D-0A79-4EC0-82F7-771B1F553EC7}"/>
    <dgm:cxn modelId="{94CCA8F3-A69F-480C-BE75-3D60B854C6DC}" type="presOf" srcId="{CD313D94-738C-4408-944B-75A440A535A7}" destId="{E8516B0F-6E7B-4756-8DB9-2806F1AF8B01}" srcOrd="0" destOrd="0" presId="urn:microsoft.com/office/officeart/2005/8/layout/radial2"/>
    <dgm:cxn modelId="{A6FE5D9B-1A68-462C-BEAD-482F4D78C5ED}" type="presOf" srcId="{B82419D4-E1A0-486E-B76D-35F671C11102}" destId="{4D415A4C-EC51-4797-9FF5-E389A2EBFE2D}" srcOrd="0" destOrd="0" presId="urn:microsoft.com/office/officeart/2005/8/layout/radial2"/>
    <dgm:cxn modelId="{7B4D2E79-CEEF-48F9-8EE4-8B0B3D6BCA35}" srcId="{016F06FF-93B8-4941-8B42-0EC09ACB0263}" destId="{8C62AD57-00B8-4CD1-A9C7-4C98A9820EAC}" srcOrd="1" destOrd="0" parTransId="{93E55420-6525-4018-9519-D92099615BEE}" sibTransId="{016801BD-6B4F-40F3-80B6-F734596D2093}"/>
    <dgm:cxn modelId="{0AE8B767-DEFB-4C48-804E-1089B766192E}" type="presOf" srcId="{D070E6F8-FBD6-449E-A3D3-C59AA14836EC}" destId="{76137398-4A16-43C2-BB39-C5F25BB41CAC}" srcOrd="0" destOrd="0" presId="urn:microsoft.com/office/officeart/2005/8/layout/radial2"/>
    <dgm:cxn modelId="{4F652075-37F8-4CB5-A1FB-89A289326390}" type="presOf" srcId="{93E55420-6525-4018-9519-D92099615BEE}" destId="{4919AFC5-1092-406D-9D1B-F801D41902AF}" srcOrd="0" destOrd="0" presId="urn:microsoft.com/office/officeart/2005/8/layout/radial2"/>
    <dgm:cxn modelId="{678A7790-569F-474E-A917-CCB4F33AAE99}" type="presOf" srcId="{3C6A3B3A-B134-42E8-9B28-36687FE2E45B}" destId="{2D2D02DC-BA27-4858-9DF7-6E6B90C85074}" srcOrd="0" destOrd="0" presId="urn:microsoft.com/office/officeart/2005/8/layout/radial2"/>
    <dgm:cxn modelId="{9DE4BAA1-903A-4730-9C16-9E8D072DE27A}" type="presOf" srcId="{3BBFE834-7F0A-44AE-B2E0-5B7186F5C6E5}" destId="{98C8AD35-4363-4700-924E-C59D980A1F19}" srcOrd="0" destOrd="0" presId="urn:microsoft.com/office/officeart/2005/8/layout/radial2"/>
    <dgm:cxn modelId="{6767E793-53BE-48CB-844A-2D7E79507FE6}" type="presOf" srcId="{DE5AF409-5D20-4C58-BDB4-8682A4EECF98}" destId="{4BC53A37-DAEC-4116-8938-1048D1F49B14}" srcOrd="0" destOrd="0" presId="urn:microsoft.com/office/officeart/2005/8/layout/radial2"/>
    <dgm:cxn modelId="{80842974-C8CA-4AF6-B0C4-2072449A8985}" type="presOf" srcId="{B7479145-7A80-48D3-9F6C-471D9DF19A7B}" destId="{F0EEDA01-2B85-419B-99F2-3DD7AF553ABB}" srcOrd="0" destOrd="0" presId="urn:microsoft.com/office/officeart/2005/8/layout/radial2"/>
    <dgm:cxn modelId="{D7F2EB2E-02F5-4D2C-92A1-3D73836ED466}" srcId="{016F06FF-93B8-4941-8B42-0EC09ACB0263}" destId="{142A7C40-256C-4FBB-9648-71B2A15E7627}" srcOrd="6" destOrd="0" parTransId="{B7479145-7A80-48D3-9F6C-471D9DF19A7B}" sibTransId="{7A585C16-2D49-46C5-B5FF-9159744B980B}"/>
    <dgm:cxn modelId="{2842C014-CAFE-4555-8CB0-99D35B841346}" srcId="{016F06FF-93B8-4941-8B42-0EC09ACB0263}" destId="{B82419D4-E1A0-486E-B76D-35F671C11102}" srcOrd="0" destOrd="0" parTransId="{CF3E2C2F-88BB-4E4A-A532-B62B77C1B2B7}" sibTransId="{CBC48270-1E30-4E25-8C20-A5FE20C568E7}"/>
    <dgm:cxn modelId="{AE91CC80-706B-4F53-AE2C-2EAF5FA38F0A}" type="presParOf" srcId="{E6B5E55F-27A2-40F4-90B7-80967F21ABB9}" destId="{9B948320-A13F-4984-AA93-719F24B2E70C}" srcOrd="0" destOrd="0" presId="urn:microsoft.com/office/officeart/2005/8/layout/radial2"/>
    <dgm:cxn modelId="{2964529A-AB67-4775-A0F0-6769552D1E0A}" type="presParOf" srcId="{9B948320-A13F-4984-AA93-719F24B2E70C}" destId="{9D9C255E-732C-480F-B602-AF40CE26E743}" srcOrd="0" destOrd="0" presId="urn:microsoft.com/office/officeart/2005/8/layout/radial2"/>
    <dgm:cxn modelId="{1A580564-D28A-4D1F-8B64-B655CC3A848D}" type="presParOf" srcId="{9D9C255E-732C-480F-B602-AF40CE26E743}" destId="{C263DCDB-9C07-48C0-90BE-BE8ABEB99D30}" srcOrd="0" destOrd="0" presId="urn:microsoft.com/office/officeart/2005/8/layout/radial2"/>
    <dgm:cxn modelId="{34ED5920-8421-4660-9C3C-FA8629E84A99}" type="presParOf" srcId="{9D9C255E-732C-480F-B602-AF40CE26E743}" destId="{C380AB24-4B95-47A5-8D08-3DABD0D6A0C3}" srcOrd="1" destOrd="0" presId="urn:microsoft.com/office/officeart/2005/8/layout/radial2"/>
    <dgm:cxn modelId="{8DA0C7FB-0D8A-47C4-9FDB-6AC78E898C65}" type="presParOf" srcId="{9B948320-A13F-4984-AA93-719F24B2E70C}" destId="{7BBEE78A-B5F7-49AA-A0D0-979E845B79CA}" srcOrd="1" destOrd="0" presId="urn:microsoft.com/office/officeart/2005/8/layout/radial2"/>
    <dgm:cxn modelId="{61BBE276-5C39-4397-A45C-2FE82154C639}" type="presParOf" srcId="{9B948320-A13F-4984-AA93-719F24B2E70C}" destId="{3C05099C-BA75-4897-9995-6B3B6A9B2227}" srcOrd="2" destOrd="0" presId="urn:microsoft.com/office/officeart/2005/8/layout/radial2"/>
    <dgm:cxn modelId="{2BE34F17-CD54-4053-A7AD-A0D6576E7369}" type="presParOf" srcId="{3C05099C-BA75-4897-9995-6B3B6A9B2227}" destId="{4D415A4C-EC51-4797-9FF5-E389A2EBFE2D}" srcOrd="0" destOrd="0" presId="urn:microsoft.com/office/officeart/2005/8/layout/radial2"/>
    <dgm:cxn modelId="{6181CA82-3D25-47DD-8E4A-EE01DA69D57D}" type="presParOf" srcId="{3C05099C-BA75-4897-9995-6B3B6A9B2227}" destId="{A5B67DBE-4A27-4B12-AD6E-BFA5955CDC2C}" srcOrd="1" destOrd="0" presId="urn:microsoft.com/office/officeart/2005/8/layout/radial2"/>
    <dgm:cxn modelId="{8C7B9160-B767-4D24-8778-68852FCF630C}" type="presParOf" srcId="{9B948320-A13F-4984-AA93-719F24B2E70C}" destId="{4919AFC5-1092-406D-9D1B-F801D41902AF}" srcOrd="3" destOrd="0" presId="urn:microsoft.com/office/officeart/2005/8/layout/radial2"/>
    <dgm:cxn modelId="{DB854410-9632-4F70-AF51-272F3011C228}" type="presParOf" srcId="{9B948320-A13F-4984-AA93-719F24B2E70C}" destId="{CA24F57C-EA5C-45F7-9059-24A4CA2B446B}" srcOrd="4" destOrd="0" presId="urn:microsoft.com/office/officeart/2005/8/layout/radial2"/>
    <dgm:cxn modelId="{20AE0EFA-2325-40AA-897F-A61C1D6456A8}" type="presParOf" srcId="{CA24F57C-EA5C-45F7-9059-24A4CA2B446B}" destId="{FB737F91-5164-4CD0-8F37-FA5F328B6742}" srcOrd="0" destOrd="0" presId="urn:microsoft.com/office/officeart/2005/8/layout/radial2"/>
    <dgm:cxn modelId="{4B486A62-AD84-4336-BD2A-1842E53D0480}" type="presParOf" srcId="{CA24F57C-EA5C-45F7-9059-24A4CA2B446B}" destId="{EEFE628A-16DD-4CE2-B8FE-A09E9D8BACA1}" srcOrd="1" destOrd="0" presId="urn:microsoft.com/office/officeart/2005/8/layout/radial2"/>
    <dgm:cxn modelId="{422DDFEB-02FB-4C4A-B3E7-992F14A79D9F}" type="presParOf" srcId="{9B948320-A13F-4984-AA93-719F24B2E70C}" destId="{76137398-4A16-43C2-BB39-C5F25BB41CAC}" srcOrd="5" destOrd="0" presId="urn:microsoft.com/office/officeart/2005/8/layout/radial2"/>
    <dgm:cxn modelId="{32157139-9B0F-4A52-B5BA-14969E4FBBC6}" type="presParOf" srcId="{9B948320-A13F-4984-AA93-719F24B2E70C}" destId="{C4C383D3-5830-4135-8DB7-987F647FD22C}" srcOrd="6" destOrd="0" presId="urn:microsoft.com/office/officeart/2005/8/layout/radial2"/>
    <dgm:cxn modelId="{2B62EBC9-25B5-4CA8-AA2F-A3A8A93502F2}" type="presParOf" srcId="{C4C383D3-5830-4135-8DB7-987F647FD22C}" destId="{4BC53A37-DAEC-4116-8938-1048D1F49B14}" srcOrd="0" destOrd="0" presId="urn:microsoft.com/office/officeart/2005/8/layout/radial2"/>
    <dgm:cxn modelId="{38FA174E-255B-46DF-9BA2-8566B71AF5FF}" type="presParOf" srcId="{C4C383D3-5830-4135-8DB7-987F647FD22C}" destId="{B6F01394-BFF0-4F9A-9826-DE460EF58650}" srcOrd="1" destOrd="0" presId="urn:microsoft.com/office/officeart/2005/8/layout/radial2"/>
    <dgm:cxn modelId="{B9FE80C3-17EB-4F64-80B9-2431A5B634BF}" type="presParOf" srcId="{9B948320-A13F-4984-AA93-719F24B2E70C}" destId="{EC917E0A-422C-4613-B118-DFF46D8B3732}" srcOrd="7" destOrd="0" presId="urn:microsoft.com/office/officeart/2005/8/layout/radial2"/>
    <dgm:cxn modelId="{D641CCF7-12D7-4649-8D07-61BDAA983D7D}" type="presParOf" srcId="{9B948320-A13F-4984-AA93-719F24B2E70C}" destId="{45633992-FE22-4784-9AF9-478213BEC940}" srcOrd="8" destOrd="0" presId="urn:microsoft.com/office/officeart/2005/8/layout/radial2"/>
    <dgm:cxn modelId="{10B9178D-851D-4076-B72B-B8C837B3C0EA}" type="presParOf" srcId="{45633992-FE22-4784-9AF9-478213BEC940}" destId="{2D2D02DC-BA27-4858-9DF7-6E6B90C85074}" srcOrd="0" destOrd="0" presId="urn:microsoft.com/office/officeart/2005/8/layout/radial2"/>
    <dgm:cxn modelId="{A95A699D-9E90-4E3F-AD73-1E653A902D98}" type="presParOf" srcId="{45633992-FE22-4784-9AF9-478213BEC940}" destId="{ACAFAFF4-DD48-4C56-A536-61AEDCAC4B5B}" srcOrd="1" destOrd="0" presId="urn:microsoft.com/office/officeart/2005/8/layout/radial2"/>
    <dgm:cxn modelId="{04DF8AEA-00CA-4E8F-9AB2-EED1D02BDEC8}" type="presParOf" srcId="{9B948320-A13F-4984-AA93-719F24B2E70C}" destId="{E8516B0F-6E7B-4756-8DB9-2806F1AF8B01}" srcOrd="9" destOrd="0" presId="urn:microsoft.com/office/officeart/2005/8/layout/radial2"/>
    <dgm:cxn modelId="{44906A0F-6F4A-4BB9-9A0D-AE9D3CCF573D}" type="presParOf" srcId="{9B948320-A13F-4984-AA93-719F24B2E70C}" destId="{0C1127AD-7C73-4388-ABC8-4365D4347794}" srcOrd="10" destOrd="0" presId="urn:microsoft.com/office/officeart/2005/8/layout/radial2"/>
    <dgm:cxn modelId="{9F6BE22B-9107-46A4-9A4B-FD5A5041E3DE}" type="presParOf" srcId="{0C1127AD-7C73-4388-ABC8-4365D4347794}" destId="{B809AD55-FC9B-43D7-A9B0-B7C70BC80DE2}" srcOrd="0" destOrd="0" presId="urn:microsoft.com/office/officeart/2005/8/layout/radial2"/>
    <dgm:cxn modelId="{BDAA0431-7337-4937-91A0-592C5922FB1B}" type="presParOf" srcId="{0C1127AD-7C73-4388-ABC8-4365D4347794}" destId="{271BFD7E-7595-4E1F-A121-A0C6C5ABDF65}" srcOrd="1" destOrd="0" presId="urn:microsoft.com/office/officeart/2005/8/layout/radial2"/>
    <dgm:cxn modelId="{C175A8A0-A515-4F4F-9186-3445169854F7}" type="presParOf" srcId="{9B948320-A13F-4984-AA93-719F24B2E70C}" destId="{D04CE3F0-244F-41AB-8C3A-D5267828FDA9}" srcOrd="11" destOrd="0" presId="urn:microsoft.com/office/officeart/2005/8/layout/radial2"/>
    <dgm:cxn modelId="{CBEB0A3D-FC81-4B22-830C-6707AFFDE2E3}" type="presParOf" srcId="{9B948320-A13F-4984-AA93-719F24B2E70C}" destId="{FF07FFCD-8F4B-4FDC-B48E-379CDDA50AC5}" srcOrd="12" destOrd="0" presId="urn:microsoft.com/office/officeart/2005/8/layout/radial2"/>
    <dgm:cxn modelId="{161D5EF1-6F8A-43F9-A12D-E46ADCFA901B}" type="presParOf" srcId="{FF07FFCD-8F4B-4FDC-B48E-379CDDA50AC5}" destId="{98C8AD35-4363-4700-924E-C59D980A1F19}" srcOrd="0" destOrd="0" presId="urn:microsoft.com/office/officeart/2005/8/layout/radial2"/>
    <dgm:cxn modelId="{7CF083AD-D2D0-48F7-B2B1-BDACD5FEDC9B}" type="presParOf" srcId="{FF07FFCD-8F4B-4FDC-B48E-379CDDA50AC5}" destId="{CECA6F51-8731-422E-A338-B0141B169228}" srcOrd="1" destOrd="0" presId="urn:microsoft.com/office/officeart/2005/8/layout/radial2"/>
    <dgm:cxn modelId="{187E5F70-3532-4A56-BE58-F25473AEA1E3}" type="presParOf" srcId="{9B948320-A13F-4984-AA93-719F24B2E70C}" destId="{F0EEDA01-2B85-419B-99F2-3DD7AF553ABB}" srcOrd="13" destOrd="0" presId="urn:microsoft.com/office/officeart/2005/8/layout/radial2"/>
    <dgm:cxn modelId="{A4DACE15-0CD3-45C1-BCBB-879E1AE17DE5}" type="presParOf" srcId="{9B948320-A13F-4984-AA93-719F24B2E70C}" destId="{DFF3A8C4-37E4-4B29-B340-9BECA9032331}" srcOrd="14" destOrd="0" presId="urn:microsoft.com/office/officeart/2005/8/layout/radial2"/>
    <dgm:cxn modelId="{336F91E6-6996-40F6-B8F3-AEAB8252258E}" type="presParOf" srcId="{DFF3A8C4-37E4-4B29-B340-9BECA9032331}" destId="{C52A12CC-BAB1-4CF4-BC7C-114027DCA6FF}" srcOrd="0" destOrd="0" presId="urn:microsoft.com/office/officeart/2005/8/layout/radial2"/>
    <dgm:cxn modelId="{D2708AFE-E7F7-460F-B9DA-094D32C7D60C}" type="presParOf" srcId="{DFF3A8C4-37E4-4B29-B340-9BECA9032331}" destId="{3D87711A-CE25-4AEA-8038-0AB879260136}"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6F0D14-EF2F-4A72-8EAA-67C2A9E3F531}">
      <dsp:nvSpPr>
        <dsp:cNvPr id="0" name=""/>
        <dsp:cNvSpPr/>
      </dsp:nvSpPr>
      <dsp:spPr>
        <a:xfrm>
          <a:off x="2174967" y="688607"/>
          <a:ext cx="4198460" cy="4198460"/>
        </a:xfrm>
        <a:prstGeom prst="blockArc">
          <a:avLst>
            <a:gd name="adj1" fmla="val 12600000"/>
            <a:gd name="adj2" fmla="val 16200000"/>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67F3CC-1734-45D2-A77C-A22333591F82}">
      <dsp:nvSpPr>
        <dsp:cNvPr id="0" name=""/>
        <dsp:cNvSpPr/>
      </dsp:nvSpPr>
      <dsp:spPr>
        <a:xfrm>
          <a:off x="2211443" y="622658"/>
          <a:ext cx="4198460" cy="4198460"/>
        </a:xfrm>
        <a:prstGeom prst="blockArc">
          <a:avLst>
            <a:gd name="adj1" fmla="val 8916185"/>
            <a:gd name="adj2" fmla="val 12473718"/>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298429A-4168-45E1-974F-1AA78618153A}">
      <dsp:nvSpPr>
        <dsp:cNvPr id="0" name=""/>
        <dsp:cNvSpPr/>
      </dsp:nvSpPr>
      <dsp:spPr>
        <a:xfrm>
          <a:off x="2212016" y="623596"/>
          <a:ext cx="4198460" cy="4198460"/>
        </a:xfrm>
        <a:prstGeom prst="blockArc">
          <a:avLst>
            <a:gd name="adj1" fmla="val 5443406"/>
            <a:gd name="adj2" fmla="val 8918026"/>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79982A-E13D-4957-80C1-66FFAC066EC7}">
      <dsp:nvSpPr>
        <dsp:cNvPr id="0" name=""/>
        <dsp:cNvSpPr/>
      </dsp:nvSpPr>
      <dsp:spPr>
        <a:xfrm>
          <a:off x="2214104" y="623624"/>
          <a:ext cx="4198460" cy="4198460"/>
        </a:xfrm>
        <a:prstGeom prst="blockArc">
          <a:avLst>
            <a:gd name="adj1" fmla="val 1927110"/>
            <a:gd name="adj2" fmla="val 5446905"/>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99A830-67EB-4DC4-A324-C3158FE899BD}">
      <dsp:nvSpPr>
        <dsp:cNvPr id="0" name=""/>
        <dsp:cNvSpPr/>
      </dsp:nvSpPr>
      <dsp:spPr>
        <a:xfrm>
          <a:off x="2174967" y="688607"/>
          <a:ext cx="4198460" cy="4198460"/>
        </a:xfrm>
        <a:prstGeom prst="blockArc">
          <a:avLst>
            <a:gd name="adj1" fmla="val 19800000"/>
            <a:gd name="adj2" fmla="val 1800000"/>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D7630E-B385-4224-A70C-367514FA4ED4}">
      <dsp:nvSpPr>
        <dsp:cNvPr id="0" name=""/>
        <dsp:cNvSpPr/>
      </dsp:nvSpPr>
      <dsp:spPr>
        <a:xfrm>
          <a:off x="2174967" y="688607"/>
          <a:ext cx="4198460" cy="4198460"/>
        </a:xfrm>
        <a:prstGeom prst="blockArc">
          <a:avLst>
            <a:gd name="adj1" fmla="val 16200000"/>
            <a:gd name="adj2" fmla="val 19800000"/>
            <a:gd name="adj3" fmla="val 452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A4B662-CD9A-456D-B02D-63F09D6BC72D}">
      <dsp:nvSpPr>
        <dsp:cNvPr id="0" name=""/>
        <dsp:cNvSpPr/>
      </dsp:nvSpPr>
      <dsp:spPr>
        <a:xfrm>
          <a:off x="3580865" y="2036216"/>
          <a:ext cx="1273735" cy="1219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ISO 26000</a:t>
          </a:r>
        </a:p>
      </dsp:txBody>
      <dsp:txXfrm>
        <a:off x="3767399" y="2214848"/>
        <a:ext cx="900667" cy="862510"/>
      </dsp:txXfrm>
    </dsp:sp>
    <dsp:sp modelId="{091BF5D8-8110-487B-9877-C58E7430BD41}">
      <dsp:nvSpPr>
        <dsp:cNvPr id="0" name=""/>
        <dsp:cNvSpPr/>
      </dsp:nvSpPr>
      <dsp:spPr>
        <a:xfrm>
          <a:off x="3505200" y="-73159"/>
          <a:ext cx="1537992" cy="16185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UN Global Compact; UN Declaration of Human Rights</a:t>
          </a:r>
        </a:p>
      </dsp:txBody>
      <dsp:txXfrm>
        <a:off x="3730434" y="163868"/>
        <a:ext cx="1087524" cy="1144470"/>
      </dsp:txXfrm>
    </dsp:sp>
    <dsp:sp modelId="{12E2BD70-4365-46C0-852B-C64984111B46}">
      <dsp:nvSpPr>
        <dsp:cNvPr id="0" name=""/>
        <dsp:cNvSpPr/>
      </dsp:nvSpPr>
      <dsp:spPr>
        <a:xfrm>
          <a:off x="5265682" y="1010738"/>
          <a:ext cx="1570738" cy="150246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ILO</a:t>
          </a:r>
          <a:r>
            <a:rPr lang="en-US" sz="1400" b="1" kern="1200" baseline="0" dirty="0"/>
            <a:t> International </a:t>
          </a:r>
          <a:r>
            <a:rPr lang="en-US" sz="1400" b="1" kern="1200" baseline="0" dirty="0" err="1"/>
            <a:t>Labour</a:t>
          </a:r>
          <a:r>
            <a:rPr lang="en-US" sz="1400" b="1" kern="1200" baseline="0" dirty="0"/>
            <a:t> Org.</a:t>
          </a:r>
          <a:endParaRPr lang="en-US" sz="1400" b="1" kern="1200" dirty="0"/>
        </a:p>
      </dsp:txBody>
      <dsp:txXfrm>
        <a:off x="5495711" y="1230769"/>
        <a:ext cx="1110680" cy="1062401"/>
      </dsp:txXfrm>
    </dsp:sp>
    <dsp:sp modelId="{FBF7AC57-8D62-47F1-8409-E70C2DECDE68}">
      <dsp:nvSpPr>
        <dsp:cNvPr id="0" name=""/>
        <dsp:cNvSpPr/>
      </dsp:nvSpPr>
      <dsp:spPr>
        <a:xfrm>
          <a:off x="5391387" y="3154040"/>
          <a:ext cx="1319327" cy="13193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UN  Sustainable Development Goals</a:t>
          </a:r>
        </a:p>
      </dsp:txBody>
      <dsp:txXfrm>
        <a:off x="5584598" y="3347251"/>
        <a:ext cx="932905" cy="932905"/>
      </dsp:txXfrm>
    </dsp:sp>
    <dsp:sp modelId="{EC894F5D-7D54-4DD8-A323-6C4326EFF6AF}">
      <dsp:nvSpPr>
        <dsp:cNvPr id="0" name=""/>
        <dsp:cNvSpPr/>
      </dsp:nvSpPr>
      <dsp:spPr>
        <a:xfrm>
          <a:off x="3625677" y="4114734"/>
          <a:ext cx="1319327" cy="13193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OECD Guidelines</a:t>
          </a:r>
        </a:p>
      </dsp:txBody>
      <dsp:txXfrm>
        <a:off x="3818888" y="4307945"/>
        <a:ext cx="932905" cy="932905"/>
      </dsp:txXfrm>
    </dsp:sp>
    <dsp:sp modelId="{E3FD1DF1-4EFC-4DDF-845B-6D42D78C443E}">
      <dsp:nvSpPr>
        <dsp:cNvPr id="0" name=""/>
        <dsp:cNvSpPr/>
      </dsp:nvSpPr>
      <dsp:spPr>
        <a:xfrm>
          <a:off x="1899693" y="3131104"/>
          <a:ext cx="1319327" cy="13193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baseline="0" dirty="0"/>
            <a:t>UN  Working Group on Business &amp; Human Rights</a:t>
          </a:r>
          <a:endParaRPr lang="en-US" sz="1400" b="1" kern="1200" dirty="0"/>
        </a:p>
      </dsp:txBody>
      <dsp:txXfrm>
        <a:off x="2092904" y="3324315"/>
        <a:ext cx="932905" cy="932905"/>
      </dsp:txXfrm>
    </dsp:sp>
    <dsp:sp modelId="{BFBD1812-2270-489C-A8CB-055204C967CF}">
      <dsp:nvSpPr>
        <dsp:cNvPr id="0" name=""/>
        <dsp:cNvSpPr/>
      </dsp:nvSpPr>
      <dsp:spPr>
        <a:xfrm>
          <a:off x="1837679" y="1102306"/>
          <a:ext cx="1319327" cy="13193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GRI  Global </a:t>
          </a:r>
        </a:p>
        <a:p>
          <a:pPr marL="0" lvl="0" indent="0" algn="ctr" defTabSz="622300">
            <a:lnSpc>
              <a:spcPct val="90000"/>
            </a:lnSpc>
            <a:spcBef>
              <a:spcPct val="0"/>
            </a:spcBef>
            <a:spcAft>
              <a:spcPct val="35000"/>
            </a:spcAft>
            <a:buNone/>
          </a:pPr>
          <a:r>
            <a:rPr lang="en-US" sz="1400" b="1" kern="1200" dirty="0"/>
            <a:t>Reporting</a:t>
          </a:r>
        </a:p>
      </dsp:txBody>
      <dsp:txXfrm>
        <a:off x="2030890" y="1295517"/>
        <a:ext cx="932905" cy="9329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98CB10-9321-43FF-A695-20C8A01E767D}">
      <dsp:nvSpPr>
        <dsp:cNvPr id="0" name=""/>
        <dsp:cNvSpPr/>
      </dsp:nvSpPr>
      <dsp:spPr>
        <a:xfrm>
          <a:off x="2889492" y="2300530"/>
          <a:ext cx="2858611" cy="2858611"/>
        </a:xfrm>
        <a:prstGeom prst="gear9">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Fair</a:t>
          </a:r>
          <a:r>
            <a:rPr lang="en-US" sz="1600" b="1" kern="1200" baseline="0" dirty="0">
              <a:solidFill>
                <a:schemeClr val="tx1"/>
              </a:solidFill>
            </a:rPr>
            <a:t> </a:t>
          </a:r>
        </a:p>
        <a:p>
          <a:pPr marL="0" lvl="0" indent="0" algn="ctr" defTabSz="711200">
            <a:lnSpc>
              <a:spcPct val="90000"/>
            </a:lnSpc>
            <a:spcBef>
              <a:spcPct val="0"/>
            </a:spcBef>
            <a:spcAft>
              <a:spcPct val="35000"/>
            </a:spcAft>
            <a:buNone/>
          </a:pPr>
          <a:r>
            <a:rPr lang="en-US" sz="1600" b="1" kern="1200" baseline="0" dirty="0">
              <a:solidFill>
                <a:schemeClr val="tx1"/>
              </a:solidFill>
            </a:rPr>
            <a:t>operating </a:t>
          </a:r>
        </a:p>
        <a:p>
          <a:pPr marL="0" lvl="0" indent="0" algn="ctr" defTabSz="711200">
            <a:lnSpc>
              <a:spcPct val="90000"/>
            </a:lnSpc>
            <a:spcBef>
              <a:spcPct val="0"/>
            </a:spcBef>
            <a:spcAft>
              <a:spcPct val="35000"/>
            </a:spcAft>
            <a:buNone/>
          </a:pPr>
          <a:r>
            <a:rPr lang="en-US" sz="1600" b="1" kern="1200" baseline="0" dirty="0">
              <a:solidFill>
                <a:schemeClr val="tx1"/>
              </a:solidFill>
            </a:rPr>
            <a:t>practices</a:t>
          </a:r>
          <a:endParaRPr lang="en-GB" sz="1600" b="1" kern="1200" dirty="0">
            <a:solidFill>
              <a:schemeClr val="tx1"/>
            </a:solidFill>
          </a:endParaRPr>
        </a:p>
      </dsp:txBody>
      <dsp:txXfrm>
        <a:off x="3464200" y="2970146"/>
        <a:ext cx="1709195" cy="1469385"/>
      </dsp:txXfrm>
    </dsp:sp>
    <dsp:sp modelId="{0C2A3955-765F-4833-AF31-F51E86151E6F}">
      <dsp:nvSpPr>
        <dsp:cNvPr id="0" name=""/>
        <dsp:cNvSpPr/>
      </dsp:nvSpPr>
      <dsp:spPr>
        <a:xfrm>
          <a:off x="1264633" y="1663192"/>
          <a:ext cx="2078990" cy="2078990"/>
        </a:xfrm>
        <a:prstGeom prst="gear6">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Good community relations</a:t>
          </a:r>
          <a:endParaRPr lang="en-GB" sz="1600" b="1" kern="1200" dirty="0">
            <a:solidFill>
              <a:schemeClr val="tx1"/>
            </a:solidFill>
          </a:endParaRPr>
        </a:p>
      </dsp:txBody>
      <dsp:txXfrm>
        <a:off x="1788025" y="2189747"/>
        <a:ext cx="1032206" cy="1025880"/>
      </dsp:txXfrm>
    </dsp:sp>
    <dsp:sp modelId="{BEDD9B87-2022-4588-8491-ADAC8DEB1135}">
      <dsp:nvSpPr>
        <dsp:cNvPr id="0" name=""/>
        <dsp:cNvSpPr/>
      </dsp:nvSpPr>
      <dsp:spPr>
        <a:xfrm rot="20700000">
          <a:off x="2429080" y="228901"/>
          <a:ext cx="2036986" cy="2036986"/>
        </a:xfrm>
        <a:prstGeom prst="gear6">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Loyalty of workers and customers</a:t>
          </a:r>
          <a:endParaRPr lang="en-GB" sz="1600" b="1" kern="1200" dirty="0">
            <a:solidFill>
              <a:schemeClr val="tx1"/>
            </a:solidFill>
          </a:endParaRPr>
        </a:p>
      </dsp:txBody>
      <dsp:txXfrm rot="-20700000">
        <a:off x="2875851" y="675671"/>
        <a:ext cx="1143444" cy="1143444"/>
      </dsp:txXfrm>
    </dsp:sp>
    <dsp:sp modelId="{01D0826B-E9A2-419A-9DA3-36366788D25E}">
      <dsp:nvSpPr>
        <dsp:cNvPr id="0" name=""/>
        <dsp:cNvSpPr/>
      </dsp:nvSpPr>
      <dsp:spPr>
        <a:xfrm>
          <a:off x="2719188" y="1901123"/>
          <a:ext cx="3659023" cy="3659023"/>
        </a:xfrm>
        <a:prstGeom prst="circularArrow">
          <a:avLst>
            <a:gd name="adj1" fmla="val 4687"/>
            <a:gd name="adj2" fmla="val 299029"/>
            <a:gd name="adj3" fmla="val 2535849"/>
            <a:gd name="adj4" fmla="val 15819508"/>
            <a:gd name="adj5" fmla="val 5469"/>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90FB44-2C11-4420-8B97-01E7C1D4B415}">
      <dsp:nvSpPr>
        <dsp:cNvPr id="0" name=""/>
        <dsp:cNvSpPr/>
      </dsp:nvSpPr>
      <dsp:spPr>
        <a:xfrm>
          <a:off x="896448" y="1198885"/>
          <a:ext cx="2658508" cy="2658508"/>
        </a:xfrm>
        <a:prstGeom prst="leftCircularArrow">
          <a:avLst>
            <a:gd name="adj1" fmla="val 6452"/>
            <a:gd name="adj2" fmla="val 429999"/>
            <a:gd name="adj3" fmla="val 10489124"/>
            <a:gd name="adj4" fmla="val 14837806"/>
            <a:gd name="adj5" fmla="val 7527"/>
          </a:avLst>
        </a:prstGeom>
        <a:solidFill>
          <a:schemeClr val="accent1">
            <a:shade val="90000"/>
            <a:hueOff val="175458"/>
            <a:satOff val="-1607"/>
            <a:lumOff val="138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661B6BC-0CC2-4CAF-8732-E92A503424CA}">
      <dsp:nvSpPr>
        <dsp:cNvPr id="0" name=""/>
        <dsp:cNvSpPr/>
      </dsp:nvSpPr>
      <dsp:spPr>
        <a:xfrm>
          <a:off x="1957904" y="-221580"/>
          <a:ext cx="2866408" cy="2866408"/>
        </a:xfrm>
        <a:prstGeom prst="circularArrow">
          <a:avLst>
            <a:gd name="adj1" fmla="val 5984"/>
            <a:gd name="adj2" fmla="val 394124"/>
            <a:gd name="adj3" fmla="val 13313824"/>
            <a:gd name="adj4" fmla="val 10508221"/>
            <a:gd name="adj5" fmla="val 6981"/>
          </a:avLst>
        </a:prstGeom>
        <a:solidFill>
          <a:schemeClr val="accent1">
            <a:shade val="90000"/>
            <a:hueOff val="350915"/>
            <a:satOff val="-3215"/>
            <a:lumOff val="27754"/>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EDA01-2B85-419B-99F2-3DD7AF553ABB}">
      <dsp:nvSpPr>
        <dsp:cNvPr id="0" name=""/>
        <dsp:cNvSpPr/>
      </dsp:nvSpPr>
      <dsp:spPr>
        <a:xfrm rot="3216916">
          <a:off x="1105582" y="3771614"/>
          <a:ext cx="2265344" cy="17490"/>
        </a:xfrm>
        <a:custGeom>
          <a:avLst/>
          <a:gdLst/>
          <a:ahLst/>
          <a:cxnLst/>
          <a:rect l="0" t="0" r="0" b="0"/>
          <a:pathLst>
            <a:path>
              <a:moveTo>
                <a:pt x="0" y="8745"/>
              </a:moveTo>
              <a:lnTo>
                <a:pt x="2265344"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4CE3F0-244F-41AB-8C3A-D5267828FDA9}">
      <dsp:nvSpPr>
        <dsp:cNvPr id="0" name=""/>
        <dsp:cNvSpPr/>
      </dsp:nvSpPr>
      <dsp:spPr>
        <a:xfrm rot="2179725">
          <a:off x="1428040" y="3427531"/>
          <a:ext cx="2159930" cy="17490"/>
        </a:xfrm>
        <a:custGeom>
          <a:avLst/>
          <a:gdLst/>
          <a:ahLst/>
          <a:cxnLst/>
          <a:rect l="0" t="0" r="0" b="0"/>
          <a:pathLst>
            <a:path>
              <a:moveTo>
                <a:pt x="0" y="8745"/>
              </a:moveTo>
              <a:lnTo>
                <a:pt x="2159930"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516B0F-6E7B-4756-8DB9-2806F1AF8B01}">
      <dsp:nvSpPr>
        <dsp:cNvPr id="0" name=""/>
        <dsp:cNvSpPr/>
      </dsp:nvSpPr>
      <dsp:spPr>
        <a:xfrm rot="624930">
          <a:off x="1624557" y="2784630"/>
          <a:ext cx="1625840" cy="17490"/>
        </a:xfrm>
        <a:custGeom>
          <a:avLst/>
          <a:gdLst/>
          <a:ahLst/>
          <a:cxnLst/>
          <a:rect l="0" t="0" r="0" b="0"/>
          <a:pathLst>
            <a:path>
              <a:moveTo>
                <a:pt x="0" y="8745"/>
              </a:moveTo>
              <a:lnTo>
                <a:pt x="1625840"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917E0A-422C-4613-B118-DFF46D8B3732}">
      <dsp:nvSpPr>
        <dsp:cNvPr id="0" name=""/>
        <dsp:cNvSpPr/>
      </dsp:nvSpPr>
      <dsp:spPr>
        <a:xfrm rot="21379566">
          <a:off x="1636369" y="2520818"/>
          <a:ext cx="1540647" cy="17490"/>
        </a:xfrm>
        <a:custGeom>
          <a:avLst/>
          <a:gdLst/>
          <a:ahLst/>
          <a:cxnLst/>
          <a:rect l="0" t="0" r="0" b="0"/>
          <a:pathLst>
            <a:path>
              <a:moveTo>
                <a:pt x="0" y="8745"/>
              </a:moveTo>
              <a:lnTo>
                <a:pt x="1540647"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137398-4A16-43C2-BB39-C5F25BB41CAC}">
      <dsp:nvSpPr>
        <dsp:cNvPr id="0" name=""/>
        <dsp:cNvSpPr/>
      </dsp:nvSpPr>
      <dsp:spPr>
        <a:xfrm rot="20508075">
          <a:off x="1595298" y="2231879"/>
          <a:ext cx="1705425" cy="17490"/>
        </a:xfrm>
        <a:custGeom>
          <a:avLst/>
          <a:gdLst/>
          <a:ahLst/>
          <a:cxnLst/>
          <a:rect l="0" t="0" r="0" b="0"/>
          <a:pathLst>
            <a:path>
              <a:moveTo>
                <a:pt x="0" y="8745"/>
              </a:moveTo>
              <a:lnTo>
                <a:pt x="1705425"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19AFC5-1092-406D-9D1B-F801D41902AF}">
      <dsp:nvSpPr>
        <dsp:cNvPr id="0" name=""/>
        <dsp:cNvSpPr/>
      </dsp:nvSpPr>
      <dsp:spPr>
        <a:xfrm rot="19494735">
          <a:off x="1434913" y="1754258"/>
          <a:ext cx="2234541" cy="17490"/>
        </a:xfrm>
        <a:custGeom>
          <a:avLst/>
          <a:gdLst/>
          <a:ahLst/>
          <a:cxnLst/>
          <a:rect l="0" t="0" r="0" b="0"/>
          <a:pathLst>
            <a:path>
              <a:moveTo>
                <a:pt x="0" y="8745"/>
              </a:moveTo>
              <a:lnTo>
                <a:pt x="2234541"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BEE78A-B5F7-49AA-A0D0-979E845B79CA}">
      <dsp:nvSpPr>
        <dsp:cNvPr id="0" name=""/>
        <dsp:cNvSpPr/>
      </dsp:nvSpPr>
      <dsp:spPr>
        <a:xfrm rot="18175178">
          <a:off x="1039195" y="1391019"/>
          <a:ext cx="2202739" cy="17490"/>
        </a:xfrm>
        <a:custGeom>
          <a:avLst/>
          <a:gdLst/>
          <a:ahLst/>
          <a:cxnLst/>
          <a:rect l="0" t="0" r="0" b="0"/>
          <a:pathLst>
            <a:path>
              <a:moveTo>
                <a:pt x="0" y="8745"/>
              </a:moveTo>
              <a:lnTo>
                <a:pt x="2202739" y="87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0AB24-4B95-47A5-8D08-3DABD0D6A0C3}">
      <dsp:nvSpPr>
        <dsp:cNvPr id="0" name=""/>
        <dsp:cNvSpPr/>
      </dsp:nvSpPr>
      <dsp:spPr>
        <a:xfrm>
          <a:off x="546615" y="2008797"/>
          <a:ext cx="1384179" cy="982483"/>
        </a:xfrm>
        <a:prstGeom prst="ellipse">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415A4C-EC51-4797-9FF5-E389A2EBFE2D}">
      <dsp:nvSpPr>
        <dsp:cNvPr id="0" name=""/>
        <dsp:cNvSpPr/>
      </dsp:nvSpPr>
      <dsp:spPr>
        <a:xfrm>
          <a:off x="1964981" y="11831"/>
          <a:ext cx="1846308" cy="4664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Owners</a:t>
          </a:r>
          <a:r>
            <a:rPr lang="en-US" sz="1600" kern="1200" baseline="0" dirty="0"/>
            <a:t> / Directors</a:t>
          </a:r>
          <a:endParaRPr lang="en-US" sz="1600" kern="1200" dirty="0"/>
        </a:p>
      </dsp:txBody>
      <dsp:txXfrm>
        <a:off x="2235367" y="80143"/>
        <a:ext cx="1305536" cy="329840"/>
      </dsp:txXfrm>
    </dsp:sp>
    <dsp:sp modelId="{FB737F91-5164-4CD0-8F37-FA5F328B6742}">
      <dsp:nvSpPr>
        <dsp:cNvPr id="0" name=""/>
        <dsp:cNvSpPr/>
      </dsp:nvSpPr>
      <dsp:spPr>
        <a:xfrm>
          <a:off x="2945646" y="671016"/>
          <a:ext cx="1657954" cy="4664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Suppliers</a:t>
          </a:r>
        </a:p>
      </dsp:txBody>
      <dsp:txXfrm>
        <a:off x="3188448" y="739328"/>
        <a:ext cx="1172350" cy="329840"/>
      </dsp:txXfrm>
    </dsp:sp>
    <dsp:sp modelId="{4BC53A37-DAEC-4116-8938-1048D1F49B14}">
      <dsp:nvSpPr>
        <dsp:cNvPr id="0" name=""/>
        <dsp:cNvSpPr/>
      </dsp:nvSpPr>
      <dsp:spPr>
        <a:xfrm>
          <a:off x="2881814" y="1409700"/>
          <a:ext cx="2224317" cy="6453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Customers / Clients / Purchasers</a:t>
          </a:r>
        </a:p>
      </dsp:txBody>
      <dsp:txXfrm>
        <a:off x="3207558" y="1504209"/>
        <a:ext cx="1572829" cy="456331"/>
      </dsp:txXfrm>
    </dsp:sp>
    <dsp:sp modelId="{2D2D02DC-BA27-4858-9DF7-6E6B90C85074}">
      <dsp:nvSpPr>
        <dsp:cNvPr id="0" name=""/>
        <dsp:cNvSpPr/>
      </dsp:nvSpPr>
      <dsp:spPr>
        <a:xfrm>
          <a:off x="3143017" y="2159001"/>
          <a:ext cx="2059100" cy="51435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Governmental bodies</a:t>
          </a:r>
        </a:p>
      </dsp:txBody>
      <dsp:txXfrm>
        <a:off x="3444565" y="2234326"/>
        <a:ext cx="1456004" cy="363701"/>
      </dsp:txXfrm>
    </dsp:sp>
    <dsp:sp modelId="{B809AD55-FC9B-43D7-A9B0-B7C70BC80DE2}">
      <dsp:nvSpPr>
        <dsp:cNvPr id="0" name=""/>
        <dsp:cNvSpPr/>
      </dsp:nvSpPr>
      <dsp:spPr>
        <a:xfrm>
          <a:off x="2735989" y="2717801"/>
          <a:ext cx="4806959" cy="114447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Natural environment (air, land, flora, fauna, earth, water) – </a:t>
          </a:r>
          <a:r>
            <a:rPr lang="en-US" sz="1600" kern="1200" dirty="0">
              <a:solidFill>
                <a:schemeClr val="bg1"/>
              </a:solidFill>
            </a:rPr>
            <a:t>consult with scientists, officials, local residents, NGOs, etc.</a:t>
          </a:r>
        </a:p>
      </dsp:txBody>
      <dsp:txXfrm>
        <a:off x="3439952" y="2885405"/>
        <a:ext cx="3399033" cy="809267"/>
      </dsp:txXfrm>
    </dsp:sp>
    <dsp:sp modelId="{98C8AD35-4363-4700-924E-C59D980A1F19}">
      <dsp:nvSpPr>
        <dsp:cNvPr id="0" name=""/>
        <dsp:cNvSpPr/>
      </dsp:nvSpPr>
      <dsp:spPr>
        <a:xfrm>
          <a:off x="2258900" y="4071447"/>
          <a:ext cx="2816209" cy="43418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Community residents</a:t>
          </a:r>
        </a:p>
      </dsp:txBody>
      <dsp:txXfrm>
        <a:off x="2671324" y="4135033"/>
        <a:ext cx="1991361" cy="307017"/>
      </dsp:txXfrm>
    </dsp:sp>
    <dsp:sp modelId="{C52A12CC-BAB1-4CF4-BC7C-114027DCA6FF}">
      <dsp:nvSpPr>
        <dsp:cNvPr id="0" name=""/>
        <dsp:cNvSpPr/>
      </dsp:nvSpPr>
      <dsp:spPr>
        <a:xfrm>
          <a:off x="463878" y="4691211"/>
          <a:ext cx="5330598" cy="59648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Workers</a:t>
          </a:r>
          <a:br>
            <a:rPr lang="en-US" sz="1600" kern="1200" dirty="0"/>
          </a:br>
          <a:r>
            <a:rPr lang="en-US" sz="1600" kern="1200" dirty="0"/>
            <a:t>Full time, part time, temporary, seasonal, etc.</a:t>
          </a:r>
        </a:p>
      </dsp:txBody>
      <dsp:txXfrm>
        <a:off x="1244526" y="4778564"/>
        <a:ext cx="3769302" cy="42177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A6C77A-7DE2-4641-813B-7FF47551FE11}" type="datetimeFigureOut">
              <a:rPr lang="sv-SE" smtClean="0"/>
              <a:t>2017-02-01</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874466-9BCB-4B65-A774-0A771279F16C}" type="slidenum">
              <a:rPr lang="sv-SE" smtClean="0"/>
              <a:t>‹#›</a:t>
            </a:fld>
            <a:endParaRPr lang="sv-SE"/>
          </a:p>
        </p:txBody>
      </p:sp>
    </p:spTree>
    <p:extLst>
      <p:ext uri="{BB962C8B-B14F-4D97-AF65-F5344CB8AC3E}">
        <p14:creationId xmlns:p14="http://schemas.microsoft.com/office/powerpoint/2010/main" val="3761937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485F12-B195-42E3-A127-9DC856BE10A4}" type="slidenum">
              <a:rPr lang="en-US" smtClean="0"/>
              <a:pPr/>
              <a:t>2</a:t>
            </a:fld>
            <a:endParaRPr lang="en-US"/>
          </a:p>
        </p:txBody>
      </p:sp>
    </p:spTree>
    <p:extLst>
      <p:ext uri="{BB962C8B-B14F-4D97-AF65-F5344CB8AC3E}">
        <p14:creationId xmlns:p14="http://schemas.microsoft.com/office/powerpoint/2010/main" val="811561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6C874466-9BCB-4B65-A774-0A771279F16C}" type="slidenum">
              <a:rPr lang="sv-SE" smtClean="0"/>
              <a:t>56</a:t>
            </a:fld>
            <a:endParaRPr lang="sv-SE"/>
          </a:p>
        </p:txBody>
      </p:sp>
    </p:spTree>
    <p:extLst>
      <p:ext uri="{BB962C8B-B14F-4D97-AF65-F5344CB8AC3E}">
        <p14:creationId xmlns:p14="http://schemas.microsoft.com/office/powerpoint/2010/main" val="1281644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Please note the the copyright and license agreement of the standard before including</a:t>
            </a:r>
            <a:r>
              <a:rPr lang="en-US" baseline="0"/>
              <a:t> standards text in the presentation or distributing a standard during a training.</a:t>
            </a:r>
            <a:endParaRPr lang="sv-SE"/>
          </a:p>
        </p:txBody>
      </p:sp>
      <p:sp>
        <p:nvSpPr>
          <p:cNvPr id="4" name="Slide Number Placeholder 3"/>
          <p:cNvSpPr>
            <a:spLocks noGrp="1"/>
          </p:cNvSpPr>
          <p:nvPr>
            <p:ph type="sldNum" sz="quarter" idx="10"/>
          </p:nvPr>
        </p:nvSpPr>
        <p:spPr/>
        <p:txBody>
          <a:bodyPr/>
          <a:lstStyle/>
          <a:p>
            <a:fld id="{6C874466-9BCB-4B65-A774-0A771279F16C}" type="slidenum">
              <a:rPr lang="sv-SE" smtClean="0"/>
              <a:t>3</a:t>
            </a:fld>
            <a:endParaRPr lang="sv-SE"/>
          </a:p>
        </p:txBody>
      </p:sp>
    </p:spTree>
    <p:extLst>
      <p:ext uri="{BB962C8B-B14F-4D97-AF65-F5344CB8AC3E}">
        <p14:creationId xmlns:p14="http://schemas.microsoft.com/office/powerpoint/2010/main" val="639604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E0485F12-B195-42E3-A127-9DC856BE10A4}" type="slidenum">
              <a:rPr lang="en-US" smtClean="0"/>
              <a:pPr/>
              <a:t>8</a:t>
            </a:fld>
            <a:endParaRPr lang="en-US"/>
          </a:p>
        </p:txBody>
      </p:sp>
    </p:spTree>
    <p:extLst>
      <p:ext uri="{BB962C8B-B14F-4D97-AF65-F5344CB8AC3E}">
        <p14:creationId xmlns:p14="http://schemas.microsoft.com/office/powerpoint/2010/main" val="691784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0485F12-B195-42E3-A127-9DC856BE10A4}" type="slidenum">
              <a:rPr lang="en-US" smtClean="0"/>
              <a:pPr/>
              <a:t>26</a:t>
            </a:fld>
            <a:endParaRPr lang="en-US"/>
          </a:p>
        </p:txBody>
      </p:sp>
    </p:spTree>
    <p:extLst>
      <p:ext uri="{BB962C8B-B14F-4D97-AF65-F5344CB8AC3E}">
        <p14:creationId xmlns:p14="http://schemas.microsoft.com/office/powerpoint/2010/main" val="2055412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0485F12-B195-42E3-A127-9DC856BE10A4}" type="slidenum">
              <a:rPr lang="en-US" smtClean="0"/>
              <a:pPr/>
              <a:t>30</a:t>
            </a:fld>
            <a:endParaRPr lang="en-US"/>
          </a:p>
        </p:txBody>
      </p:sp>
    </p:spTree>
    <p:extLst>
      <p:ext uri="{BB962C8B-B14F-4D97-AF65-F5344CB8AC3E}">
        <p14:creationId xmlns:p14="http://schemas.microsoft.com/office/powerpoint/2010/main" val="1279469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endParaRPr lang="en-US" dirty="0"/>
          </a:p>
        </p:txBody>
      </p:sp>
      <p:sp>
        <p:nvSpPr>
          <p:cNvPr id="4" name="Slide Number Placeholder 3"/>
          <p:cNvSpPr>
            <a:spLocks noGrp="1"/>
          </p:cNvSpPr>
          <p:nvPr>
            <p:ph type="sldNum" sz="quarter" idx="10"/>
          </p:nvPr>
        </p:nvSpPr>
        <p:spPr/>
        <p:txBody>
          <a:bodyPr/>
          <a:lstStyle/>
          <a:p>
            <a:fld id="{7EE7A2A8-4ECB-4332-82E5-D6C670530EAA}" type="slidenum">
              <a:rPr lang="en-US" smtClean="0"/>
              <a:pPr/>
              <a:t>38</a:t>
            </a:fld>
            <a:endParaRPr lang="en-US"/>
          </a:p>
        </p:txBody>
      </p:sp>
    </p:spTree>
    <p:extLst>
      <p:ext uri="{BB962C8B-B14F-4D97-AF65-F5344CB8AC3E}">
        <p14:creationId xmlns:p14="http://schemas.microsoft.com/office/powerpoint/2010/main" val="1158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485F12-B195-42E3-A127-9DC856BE10A4}" type="slidenum">
              <a:rPr lang="en-US" smtClean="0"/>
              <a:pPr/>
              <a:t>45</a:t>
            </a:fld>
            <a:endParaRPr lang="en-US"/>
          </a:p>
        </p:txBody>
      </p:sp>
    </p:spTree>
    <p:extLst>
      <p:ext uri="{BB962C8B-B14F-4D97-AF65-F5344CB8AC3E}">
        <p14:creationId xmlns:p14="http://schemas.microsoft.com/office/powerpoint/2010/main" val="1259268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 1"/>
          <p:cNvSpPr>
            <a:spLocks noGrp="1" noRot="1" noChangeAspect="1" noTextEdit="1"/>
          </p:cNvSpPr>
          <p:nvPr>
            <p:ph type="sldImg"/>
          </p:nvPr>
        </p:nvSpPr>
        <p:spPr>
          <a:ln/>
        </p:spPr>
      </p:sp>
      <p:sp>
        <p:nvSpPr>
          <p:cNvPr id="5123"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512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6463" eaLnBrk="0" hangingPunct="0">
              <a:spcBef>
                <a:spcPct val="30000"/>
              </a:spcBef>
              <a:defRPr kumimoji="1" sz="1200">
                <a:solidFill>
                  <a:schemeClr val="tx1"/>
                </a:solidFill>
                <a:latin typeface="Arial" charset="0"/>
                <a:ea typeface="ＭＳ Ｐ明朝" pitchFamily="18" charset="-128"/>
              </a:defRPr>
            </a:lvl1pPr>
            <a:lvl2pPr marL="742950" indent="-285750" defTabSz="906463" eaLnBrk="0" hangingPunct="0">
              <a:spcBef>
                <a:spcPct val="30000"/>
              </a:spcBef>
              <a:defRPr kumimoji="1" sz="1200">
                <a:solidFill>
                  <a:schemeClr val="tx1"/>
                </a:solidFill>
                <a:latin typeface="Arial" charset="0"/>
                <a:ea typeface="ＭＳ Ｐ明朝" pitchFamily="18" charset="-128"/>
              </a:defRPr>
            </a:lvl2pPr>
            <a:lvl3pPr marL="1143000" indent="-228600" defTabSz="906463" eaLnBrk="0" hangingPunct="0">
              <a:spcBef>
                <a:spcPct val="30000"/>
              </a:spcBef>
              <a:defRPr kumimoji="1" sz="1200">
                <a:solidFill>
                  <a:schemeClr val="tx1"/>
                </a:solidFill>
                <a:latin typeface="Arial" charset="0"/>
                <a:ea typeface="ＭＳ Ｐ明朝" pitchFamily="18" charset="-128"/>
              </a:defRPr>
            </a:lvl3pPr>
            <a:lvl4pPr marL="1600200" indent="-228600" defTabSz="906463" eaLnBrk="0" hangingPunct="0">
              <a:spcBef>
                <a:spcPct val="30000"/>
              </a:spcBef>
              <a:defRPr kumimoji="1" sz="1200">
                <a:solidFill>
                  <a:schemeClr val="tx1"/>
                </a:solidFill>
                <a:latin typeface="Arial" charset="0"/>
                <a:ea typeface="ＭＳ Ｐ明朝" pitchFamily="18" charset="-128"/>
              </a:defRPr>
            </a:lvl4pPr>
            <a:lvl5pPr marL="2057400" indent="-228600" defTabSz="906463" eaLnBrk="0" hangingPunct="0">
              <a:spcBef>
                <a:spcPct val="30000"/>
              </a:spcBef>
              <a:defRPr kumimoji="1" sz="1200">
                <a:solidFill>
                  <a:schemeClr val="tx1"/>
                </a:solidFill>
                <a:latin typeface="Arial" charset="0"/>
                <a:ea typeface="ＭＳ Ｐ明朝" pitchFamily="18" charset="-128"/>
              </a:defRPr>
            </a:lvl5pPr>
            <a:lvl6pPr marL="2514600" indent="-228600" defTabSz="90646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defTabSz="90646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defTabSz="90646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defTabSz="90646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C76DCD8F-792F-40A5-8B0C-695C22B71F33}" type="slidenum">
              <a:rPr lang="en-US" altLang="ja-JP" smtClean="0">
                <a:ea typeface="ＭＳ Ｐゴシック" pitchFamily="50" charset="-128"/>
              </a:rPr>
              <a:pPr eaLnBrk="1" hangingPunct="1">
                <a:spcBef>
                  <a:spcPct val="0"/>
                </a:spcBef>
              </a:pPr>
              <a:t>49</a:t>
            </a:fld>
            <a:endParaRPr lang="en-US" altLang="ja-JP">
              <a:ea typeface="ＭＳ Ｐゴシック" pitchFamily="50" charset="-128"/>
            </a:endParaRPr>
          </a:p>
        </p:txBody>
      </p:sp>
    </p:spTree>
    <p:extLst>
      <p:ext uri="{BB962C8B-B14F-4D97-AF65-F5344CB8AC3E}">
        <p14:creationId xmlns:p14="http://schemas.microsoft.com/office/powerpoint/2010/main" val="1785054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485F12-B195-42E3-A127-9DC856BE10A4}" type="slidenum">
              <a:rPr lang="en-US" smtClean="0"/>
              <a:pPr/>
              <a:t>55</a:t>
            </a:fld>
            <a:endParaRPr lang="en-US"/>
          </a:p>
        </p:txBody>
      </p:sp>
    </p:spTree>
    <p:extLst>
      <p:ext uri="{BB962C8B-B14F-4D97-AF65-F5344CB8AC3E}">
        <p14:creationId xmlns:p14="http://schemas.microsoft.com/office/powerpoint/2010/main" val="250304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atin typeface="Verdana" panose="020B0604030504040204" pitchFamily="34" charset="0"/>
                <a:ea typeface="Verdana" panose="020B0604030504040204" pitchFamily="34" charset="0"/>
                <a:cs typeface="Verdana" panose="020B0604030504040204" pitchFamily="34" charset="0"/>
              </a:defRPr>
            </a:lvl1pPr>
          </a:lstStyle>
          <a:p>
            <a:r>
              <a:rPr lang="sv-SE" dirty="0"/>
              <a:t>Klicka här för att ändra format</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Tree>
    <p:extLst>
      <p:ext uri="{BB962C8B-B14F-4D97-AF65-F5344CB8AC3E}">
        <p14:creationId xmlns:p14="http://schemas.microsoft.com/office/powerpoint/2010/main" val="278392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Tree>
    <p:extLst>
      <p:ext uri="{BB962C8B-B14F-4D97-AF65-F5344CB8AC3E}">
        <p14:creationId xmlns:p14="http://schemas.microsoft.com/office/powerpoint/2010/main" val="3380839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Tree>
    <p:extLst>
      <p:ext uri="{BB962C8B-B14F-4D97-AF65-F5344CB8AC3E}">
        <p14:creationId xmlns:p14="http://schemas.microsoft.com/office/powerpoint/2010/main" val="1996369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r>
              <a:rPr lang="sv-SE"/>
              <a:t>Klicka här för att ändra format</a:t>
            </a:r>
            <a:endParaRPr lang="en-US" dirty="0"/>
          </a:p>
        </p:txBody>
      </p:sp>
      <p:sp>
        <p:nvSpPr>
          <p:cNvPr id="3" name="Content Placeholder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Tree>
    <p:extLst>
      <p:ext uri="{BB962C8B-B14F-4D97-AF65-F5344CB8AC3E}">
        <p14:creationId xmlns:p14="http://schemas.microsoft.com/office/powerpoint/2010/main" val="72840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v-SE"/>
              <a:t>Klicka här för att ändra format</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Tree>
    <p:extLst>
      <p:ext uri="{BB962C8B-B14F-4D97-AF65-F5344CB8AC3E}">
        <p14:creationId xmlns:p14="http://schemas.microsoft.com/office/powerpoint/2010/main" val="4245384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Tree>
    <p:extLst>
      <p:ext uri="{BB962C8B-B14F-4D97-AF65-F5344CB8AC3E}">
        <p14:creationId xmlns:p14="http://schemas.microsoft.com/office/powerpoint/2010/main" val="989580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29842" y="2505075"/>
            <a:ext cx="3868340"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4629150" y="2505075"/>
            <a:ext cx="3887391"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Tree>
    <p:extLst>
      <p:ext uri="{BB962C8B-B14F-4D97-AF65-F5344CB8AC3E}">
        <p14:creationId xmlns:p14="http://schemas.microsoft.com/office/powerpoint/2010/main" val="2062241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Tree>
    <p:extLst>
      <p:ext uri="{BB962C8B-B14F-4D97-AF65-F5344CB8AC3E}">
        <p14:creationId xmlns:p14="http://schemas.microsoft.com/office/powerpoint/2010/main" val="1708677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528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a:t>Klicka här för att ändra format</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Tree>
    <p:extLst>
      <p:ext uri="{BB962C8B-B14F-4D97-AF65-F5344CB8AC3E}">
        <p14:creationId xmlns:p14="http://schemas.microsoft.com/office/powerpoint/2010/main" val="4041801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Tree>
    <p:extLst>
      <p:ext uri="{BB962C8B-B14F-4D97-AF65-F5344CB8AC3E}">
        <p14:creationId xmlns:p14="http://schemas.microsoft.com/office/powerpoint/2010/main" val="146270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sv-S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FB143B-4EFD-4953-A3AE-DCD0410FF083}" type="slidenum">
              <a:rPr lang="sv-SE" smtClean="0"/>
              <a:t>‹#›</a:t>
            </a:fld>
            <a:endParaRPr lang="sv-SE"/>
          </a:p>
        </p:txBody>
      </p:sp>
      <p:pic>
        <p:nvPicPr>
          <p:cNvPr id="8" name="Picture 2" descr="T:\Internationella Sekretariat\ISO\ISO-TMB-WG Social Responsibility\04 Projects\PPO\PPO SAG\0d33900.pn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81597" y="6186854"/>
            <a:ext cx="95250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31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affan.Soderberg@amap.se" TargetMode="External"/><Relationship Id="rId2" Type="http://schemas.openxmlformats.org/officeDocument/2006/relationships/hyperlink" Target="mailto:Tina.Bohlin@sis.s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iso.org/sr"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hyperlink" Target="http://www.iso.org/iso/home/news_index/iso-in-action/sustainable_development.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sv-SE" dirty="0">
                <a:solidFill>
                  <a:srgbClr val="0070C0"/>
                </a:solidFill>
              </a:rPr>
              <a:t>ISO 26000</a:t>
            </a:r>
            <a:br>
              <a:rPr lang="sv-SE" dirty="0">
                <a:solidFill>
                  <a:srgbClr val="0070C0"/>
                </a:solidFill>
              </a:rPr>
            </a:br>
            <a:r>
              <a:rPr lang="sv-SE" dirty="0">
                <a:solidFill>
                  <a:srgbClr val="0070C0"/>
                </a:solidFill>
              </a:rPr>
              <a:t>Basic </a:t>
            </a:r>
            <a:r>
              <a:rPr lang="sv-SE" dirty="0" err="1">
                <a:solidFill>
                  <a:srgbClr val="0070C0"/>
                </a:solidFill>
              </a:rPr>
              <a:t>training</a:t>
            </a:r>
            <a:r>
              <a:rPr lang="sv-SE" dirty="0">
                <a:solidFill>
                  <a:srgbClr val="0070C0"/>
                </a:solidFill>
              </a:rPr>
              <a:t> material</a:t>
            </a:r>
          </a:p>
        </p:txBody>
      </p:sp>
      <p:sp>
        <p:nvSpPr>
          <p:cNvPr id="3" name="Underrubrik 2"/>
          <p:cNvSpPr>
            <a:spLocks noGrp="1"/>
          </p:cNvSpPr>
          <p:nvPr>
            <p:ph type="subTitle" idx="1"/>
          </p:nvPr>
        </p:nvSpPr>
        <p:spPr>
          <a:xfrm>
            <a:off x="330200" y="3983038"/>
            <a:ext cx="8420100" cy="2481262"/>
          </a:xfrm>
        </p:spPr>
        <p:txBody>
          <a:bodyPr>
            <a:normAutofit fontScale="85000" lnSpcReduction="20000"/>
          </a:bodyPr>
          <a:lstStyle/>
          <a:p>
            <a:r>
              <a:rPr lang="sv-SE" sz="2000" dirty="0" err="1"/>
              <a:t>Published</a:t>
            </a:r>
            <a:r>
              <a:rPr lang="sv-SE" sz="2000" dirty="0"/>
              <a:t> by </a:t>
            </a:r>
          </a:p>
          <a:p>
            <a:r>
              <a:rPr lang="sv-SE" sz="2000" b="1" dirty="0"/>
              <a:t>ISO 26000 Post </a:t>
            </a:r>
            <a:r>
              <a:rPr lang="sv-SE" sz="2000" b="1" dirty="0" err="1"/>
              <a:t>Publication</a:t>
            </a:r>
            <a:r>
              <a:rPr lang="sv-SE" sz="2000" b="1" dirty="0"/>
              <a:t> Organisation </a:t>
            </a:r>
            <a:r>
              <a:rPr lang="sv-SE" sz="2000" dirty="0"/>
              <a:t>(PPO)</a:t>
            </a:r>
          </a:p>
          <a:p>
            <a:r>
              <a:rPr lang="sv-SE" sz="2000" dirty="0"/>
              <a:t>Contact</a:t>
            </a:r>
            <a:r>
              <a:rPr lang="sv-SE" sz="2000"/>
              <a:t>: </a:t>
            </a:r>
            <a:r>
              <a:rPr lang="sv-SE" sz="2000">
                <a:hlinkClick r:id="rId2"/>
              </a:rPr>
              <a:t>Tina.Bohlin@sis.se</a:t>
            </a:r>
            <a:r>
              <a:rPr lang="sv-SE" sz="2000"/>
              <a:t> </a:t>
            </a:r>
            <a:r>
              <a:rPr lang="sv-SE" sz="2000" dirty="0"/>
              <a:t>(PPO </a:t>
            </a:r>
            <a:r>
              <a:rPr lang="sv-SE" sz="2000" dirty="0" err="1"/>
              <a:t>Secretary</a:t>
            </a:r>
            <a:r>
              <a:rPr lang="sv-SE" sz="2000" dirty="0"/>
              <a:t>) or </a:t>
            </a:r>
          </a:p>
          <a:p>
            <a:r>
              <a:rPr lang="sv-SE" sz="2000" dirty="0">
                <a:hlinkClick r:id="rId3"/>
              </a:rPr>
              <a:t>Staffan.Soderberg@amap.se</a:t>
            </a:r>
            <a:r>
              <a:rPr lang="sv-SE" sz="2000" dirty="0"/>
              <a:t> (PPO Vice </a:t>
            </a:r>
            <a:r>
              <a:rPr lang="sv-SE" sz="2000" dirty="0" err="1"/>
              <a:t>Chair</a:t>
            </a:r>
            <a:r>
              <a:rPr lang="sv-SE" sz="2000" dirty="0"/>
              <a:t>, part </a:t>
            </a:r>
            <a:r>
              <a:rPr lang="sv-SE" sz="2000" dirty="0" err="1"/>
              <a:t>of</a:t>
            </a:r>
            <a:r>
              <a:rPr lang="sv-SE" sz="2000" dirty="0"/>
              <a:t> the </a:t>
            </a:r>
            <a:r>
              <a:rPr lang="sv-SE" sz="2000" dirty="0" err="1"/>
              <a:t>drafting</a:t>
            </a:r>
            <a:r>
              <a:rPr lang="sv-SE" sz="2000" dirty="0"/>
              <a:t> team), </a:t>
            </a:r>
          </a:p>
          <a:p>
            <a:r>
              <a:rPr lang="sv-SE" sz="2000" b="1" dirty="0" err="1"/>
              <a:t>Drafting</a:t>
            </a:r>
            <a:r>
              <a:rPr lang="sv-SE" sz="2000" b="1" dirty="0"/>
              <a:t> team </a:t>
            </a:r>
            <a:r>
              <a:rPr lang="sv-SE" sz="2000" dirty="0"/>
              <a:t>part </a:t>
            </a:r>
            <a:r>
              <a:rPr lang="sv-SE" sz="2000" dirty="0" err="1"/>
              <a:t>of</a:t>
            </a:r>
            <a:r>
              <a:rPr lang="sv-SE" sz="2000" dirty="0"/>
              <a:t> the ISO 26000 PPO </a:t>
            </a:r>
            <a:r>
              <a:rPr lang="sv-SE" sz="2000" dirty="0" err="1"/>
              <a:t>stakeholder</a:t>
            </a:r>
            <a:r>
              <a:rPr lang="sv-SE" sz="2000" dirty="0"/>
              <a:t> </a:t>
            </a:r>
            <a:r>
              <a:rPr lang="sv-SE" sz="2000" dirty="0" err="1"/>
              <a:t>advisory</a:t>
            </a:r>
            <a:r>
              <a:rPr lang="sv-SE" sz="2000" dirty="0"/>
              <a:t> </a:t>
            </a:r>
            <a:r>
              <a:rPr lang="sv-SE" sz="2000" dirty="0" err="1"/>
              <a:t>group</a:t>
            </a:r>
            <a:r>
              <a:rPr lang="sv-SE" sz="2000" dirty="0"/>
              <a:t>:</a:t>
            </a:r>
          </a:p>
          <a:p>
            <a:r>
              <a:rPr lang="sv-SE" sz="2000" dirty="0"/>
              <a:t>Ms. Carolyn Schmidt (</a:t>
            </a:r>
            <a:r>
              <a:rPr lang="sv-SE" sz="2000" dirty="0" err="1"/>
              <a:t>leader</a:t>
            </a:r>
            <a:r>
              <a:rPr lang="sv-SE" sz="2000" dirty="0"/>
              <a:t>), Ms. Adriana Rosenfeld, </a:t>
            </a:r>
          </a:p>
          <a:p>
            <a:r>
              <a:rPr lang="sv-SE" sz="2000" dirty="0"/>
              <a:t>Ms. Divya Kirti Gupta, Mr. </a:t>
            </a:r>
            <a:r>
              <a:rPr lang="sv-SE" sz="2000" dirty="0" err="1"/>
              <a:t>Ken-Ichi</a:t>
            </a:r>
            <a:r>
              <a:rPr lang="sv-SE" sz="2000" dirty="0"/>
              <a:t> </a:t>
            </a:r>
            <a:r>
              <a:rPr lang="sv-SE" sz="2000" dirty="0" err="1"/>
              <a:t>Kumagai</a:t>
            </a:r>
            <a:r>
              <a:rPr lang="sv-SE" sz="2000" dirty="0"/>
              <a:t> </a:t>
            </a:r>
          </a:p>
          <a:p>
            <a:r>
              <a:rPr lang="sv-SE" sz="2000" dirty="0"/>
              <a:t>Version: </a:t>
            </a:r>
            <a:r>
              <a:rPr lang="sv-SE" sz="2000" dirty="0" err="1"/>
              <a:t>March</a:t>
            </a:r>
            <a:r>
              <a:rPr lang="sv-SE" sz="2000" dirty="0"/>
              <a:t> 15, 2016</a:t>
            </a:r>
          </a:p>
          <a:p>
            <a:endParaRPr lang="sv-SE" sz="2000" dirty="0"/>
          </a:p>
          <a:p>
            <a:endParaRPr lang="sv-SE" sz="2000" dirty="0"/>
          </a:p>
        </p:txBody>
      </p:sp>
    </p:spTree>
    <p:extLst>
      <p:ext uri="{BB962C8B-B14F-4D97-AF65-F5344CB8AC3E}">
        <p14:creationId xmlns:p14="http://schemas.microsoft.com/office/powerpoint/2010/main" val="4000580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85800"/>
          </a:xfrm>
        </p:spPr>
        <p:txBody>
          <a:bodyPr>
            <a:noAutofit/>
          </a:bodyPr>
          <a:lstStyle/>
          <a:p>
            <a:r>
              <a:rPr lang="en-US" dirty="0">
                <a:solidFill>
                  <a:srgbClr val="0070C0"/>
                </a:solidFill>
              </a:rPr>
              <a:t>What does ISO 26000 offer to its users?  </a:t>
            </a:r>
          </a:p>
        </p:txBody>
      </p:sp>
      <p:sp>
        <p:nvSpPr>
          <p:cNvPr id="4" name="Content Placeholder 3"/>
          <p:cNvSpPr>
            <a:spLocks noGrp="1"/>
          </p:cNvSpPr>
          <p:nvPr>
            <p:ph idx="1"/>
          </p:nvPr>
        </p:nvSpPr>
        <p:spPr/>
        <p:txBody>
          <a:bodyPr>
            <a:normAutofit/>
          </a:bodyPr>
          <a:lstStyle/>
          <a:p>
            <a:r>
              <a:rPr lang="en-US" dirty="0"/>
              <a:t>Guidance and recommendations on how to structure, evaluate, and improve their social responsibility, including stakeholder relationships and community impacts.  </a:t>
            </a:r>
          </a:p>
          <a:p>
            <a:endParaRPr lang="en-US" dirty="0"/>
          </a:p>
          <a:p>
            <a:r>
              <a:rPr lang="en-US" dirty="0"/>
              <a:t>Provides organizations with a set of societal expectations of what constitutes responsible </a:t>
            </a:r>
            <a:r>
              <a:rPr lang="en-US" dirty="0" err="1"/>
              <a:t>behaviour</a:t>
            </a:r>
            <a:r>
              <a:rPr lang="en-US" dirty="0"/>
              <a:t>, based on authoritative international instruments</a:t>
            </a:r>
          </a:p>
        </p:txBody>
      </p:sp>
    </p:spTree>
    <p:extLst>
      <p:ext uri="{BB962C8B-B14F-4D97-AF65-F5344CB8AC3E}">
        <p14:creationId xmlns:p14="http://schemas.microsoft.com/office/powerpoint/2010/main" val="1330020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617219"/>
            <a:ext cx="8534400" cy="762000"/>
          </a:xfrm>
        </p:spPr>
        <p:txBody>
          <a:bodyPr>
            <a:noAutofit/>
          </a:bodyPr>
          <a:lstStyle/>
          <a:p>
            <a:r>
              <a:rPr lang="en-US" sz="4000" dirty="0">
                <a:solidFill>
                  <a:srgbClr val="0070C0"/>
                </a:solidFill>
              </a:rPr>
              <a:t>ISO 26000 can be used by any organization, for example: </a:t>
            </a:r>
          </a:p>
        </p:txBody>
      </p:sp>
      <p:sp>
        <p:nvSpPr>
          <p:cNvPr id="6" name="Text Placeholder 5"/>
          <p:cNvSpPr>
            <a:spLocks noGrp="1"/>
          </p:cNvSpPr>
          <p:nvPr>
            <p:ph idx="1"/>
          </p:nvPr>
        </p:nvSpPr>
        <p:spPr>
          <a:xfrm>
            <a:off x="838200" y="1868170"/>
            <a:ext cx="7772400" cy="4648200"/>
          </a:xfrm>
        </p:spPr>
        <p:txBody>
          <a:bodyPr>
            <a:noAutofit/>
          </a:bodyPr>
          <a:lstStyle/>
          <a:p>
            <a:r>
              <a:rPr lang="en-US" sz="2400" dirty="0"/>
              <a:t>large multi-national corporations</a:t>
            </a:r>
          </a:p>
          <a:p>
            <a:r>
              <a:rPr lang="en-US" sz="2400" dirty="0"/>
              <a:t>small and medium size enterprises</a:t>
            </a:r>
          </a:p>
          <a:p>
            <a:r>
              <a:rPr lang="en-US" sz="2400" dirty="0"/>
              <a:t>the public sector (hospitals, schools or others)</a:t>
            </a:r>
          </a:p>
          <a:p>
            <a:r>
              <a:rPr lang="en-US" sz="2400" dirty="0"/>
              <a:t>foundations,  charities and NGOs</a:t>
            </a:r>
          </a:p>
          <a:p>
            <a:r>
              <a:rPr lang="en-US" sz="2400" dirty="0"/>
              <a:t>extractive industries, such as mining and fossil fuel companies</a:t>
            </a:r>
          </a:p>
          <a:p>
            <a:r>
              <a:rPr lang="en-US" sz="2400" dirty="0"/>
              <a:t>service and financial industries (banks, IT, insurance)</a:t>
            </a:r>
          </a:p>
          <a:p>
            <a:r>
              <a:rPr lang="en-US" sz="2400" dirty="0"/>
              <a:t>municipal governments</a:t>
            </a:r>
          </a:p>
          <a:p>
            <a:r>
              <a:rPr lang="en-US" sz="2400" dirty="0"/>
              <a:t>farmers and agribusiness</a:t>
            </a:r>
          </a:p>
          <a:p>
            <a:r>
              <a:rPr lang="en-US" sz="2400" dirty="0"/>
              <a:t>consultancies</a:t>
            </a:r>
          </a:p>
          <a:p>
            <a:endParaRPr lang="en-US" sz="2400" dirty="0"/>
          </a:p>
          <a:p>
            <a:endParaRPr lang="en-US" sz="2400" dirty="0"/>
          </a:p>
          <a:p>
            <a:endParaRPr lang="en-US" sz="2400" dirty="0"/>
          </a:p>
          <a:p>
            <a:endParaRPr lang="en-US" sz="2400" dirty="0"/>
          </a:p>
          <a:p>
            <a:pPr>
              <a:buNone/>
            </a:pPr>
            <a:endParaRPr lang="en-US" sz="2400" dirty="0"/>
          </a:p>
        </p:txBody>
      </p:sp>
      <p:sp>
        <p:nvSpPr>
          <p:cNvPr id="12" name="Text Placeholder 7"/>
          <p:cNvSpPr txBox="1">
            <a:spLocks/>
          </p:cNvSpPr>
          <p:nvPr/>
        </p:nvSpPr>
        <p:spPr>
          <a:xfrm flipV="1">
            <a:off x="7467600" y="1493519"/>
            <a:ext cx="1828800" cy="45719"/>
          </a:xfrm>
          <a:prstGeom prst="rect">
            <a:avLst/>
          </a:prstGeom>
        </p:spPr>
        <p:txBody>
          <a:bodyPr>
            <a:normAutofit fontScale="25000" lnSpcReduction="20000"/>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266527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563562"/>
            <a:ext cx="8001000" cy="944562"/>
          </a:xfrm>
        </p:spPr>
        <p:txBody>
          <a:bodyPr>
            <a:noAutofit/>
          </a:bodyPr>
          <a:lstStyle/>
          <a:p>
            <a:r>
              <a:rPr lang="en-US" sz="3200" dirty="0">
                <a:solidFill>
                  <a:srgbClr val="0070C0"/>
                </a:solidFill>
              </a:rPr>
              <a:t>ISO 26000 Social Responsibility can</a:t>
            </a:r>
            <a:endParaRPr lang="en-US" sz="3200" dirty="0">
              <a:solidFill>
                <a:srgbClr val="FF0000"/>
              </a:solidFill>
            </a:endParaRPr>
          </a:p>
        </p:txBody>
      </p:sp>
      <p:sp>
        <p:nvSpPr>
          <p:cNvPr id="4" name="Content Placeholder 3"/>
          <p:cNvSpPr>
            <a:spLocks noGrp="1"/>
          </p:cNvSpPr>
          <p:nvPr>
            <p:ph idx="1"/>
          </p:nvPr>
        </p:nvSpPr>
        <p:spPr>
          <a:xfrm>
            <a:off x="685800" y="1828800"/>
            <a:ext cx="7772400" cy="4572000"/>
          </a:xfrm>
        </p:spPr>
        <p:txBody>
          <a:bodyPr>
            <a:noAutofit/>
          </a:bodyPr>
          <a:lstStyle/>
          <a:p>
            <a:r>
              <a:rPr lang="en-US" sz="2000" dirty="0"/>
              <a:t>show a commitment to continual improvement</a:t>
            </a:r>
          </a:p>
          <a:p>
            <a:r>
              <a:rPr lang="en-US" sz="2000" dirty="0"/>
              <a:t>attract like-minded partners, investors, customers and staff</a:t>
            </a:r>
          </a:p>
          <a:p>
            <a:r>
              <a:rPr lang="en-US" sz="2000" dirty="0"/>
              <a:t>improve relations with employees, communities, the media, suppliers, and government agencies</a:t>
            </a:r>
          </a:p>
          <a:p>
            <a:r>
              <a:rPr lang="en-US" sz="2000" dirty="0"/>
              <a:t>help to establish more robust, stable supply chains</a:t>
            </a:r>
          </a:p>
          <a:p>
            <a:r>
              <a:rPr lang="en-US" sz="2000" dirty="0"/>
              <a:t>contribute to sustainable development by reducing harmful environmental, social and economic impacts </a:t>
            </a:r>
          </a:p>
          <a:p>
            <a:r>
              <a:rPr lang="en-US" sz="2000" dirty="0"/>
              <a:t>help manage and reduce risks</a:t>
            </a:r>
          </a:p>
          <a:p>
            <a:r>
              <a:rPr lang="en-US" sz="2000" dirty="0"/>
              <a:t>identify new opportunities</a:t>
            </a:r>
          </a:p>
        </p:txBody>
      </p:sp>
    </p:spTree>
    <p:extLst>
      <p:ext uri="{BB962C8B-B14F-4D97-AF65-F5344CB8AC3E}">
        <p14:creationId xmlns:p14="http://schemas.microsoft.com/office/powerpoint/2010/main" val="3356345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152400"/>
            <a:ext cx="7772400" cy="1447800"/>
          </a:xfrm>
        </p:spPr>
        <p:txBody>
          <a:bodyPr>
            <a:noAutofit/>
          </a:bodyPr>
          <a:lstStyle/>
          <a:p>
            <a:r>
              <a:rPr lang="en-US" sz="2400" dirty="0">
                <a:solidFill>
                  <a:schemeClr val="accent5">
                    <a:lumMod val="75000"/>
                  </a:schemeClr>
                </a:solidFill>
                <a:latin typeface="Verdana" panose="020B0604030504040204" pitchFamily="34" charset="0"/>
                <a:ea typeface="Verdana" panose="020B0604030504040204" pitchFamily="34" charset="0"/>
                <a:cs typeface="Verdana" panose="020B0604030504040204" pitchFamily="34" charset="0"/>
              </a:rPr>
              <a:t>Increasing social responsibility contributes to a “virtuous cycle” where each action strengthens the organization and the community, encouraging sustainable development</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Diagram 3"/>
          <p:cNvGraphicFramePr/>
          <p:nvPr>
            <p:extLst>
              <p:ext uri="{D42A27DB-BD31-4B8C-83A1-F6EECF244321}">
                <p14:modId xmlns:p14="http://schemas.microsoft.com/office/powerpoint/2010/main" val="3471410344"/>
              </p:ext>
            </p:extLst>
          </p:nvPr>
        </p:nvGraphicFramePr>
        <p:xfrm>
          <a:off x="1016000" y="1524000"/>
          <a:ext cx="6375400" cy="51974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406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357" y="480030"/>
            <a:ext cx="7886700" cy="1317240"/>
          </a:xfrm>
        </p:spPr>
        <p:txBody>
          <a:bodyPr vert="horz" lIns="91440" tIns="45720" rIns="91440" bIns="45720" rtlCol="0" anchor="ctr">
            <a:noAutofit/>
          </a:bodyPr>
          <a:lstStyle/>
          <a:p>
            <a:r>
              <a:rPr lang="en-US" sz="4000" dirty="0">
                <a:solidFill>
                  <a:srgbClr val="0070C0"/>
                </a:solidFill>
                <a:latin typeface="Verdana" panose="020B0604030504040204" pitchFamily="34" charset="0"/>
                <a:ea typeface="Verdana" panose="020B0604030504040204" pitchFamily="34" charset="0"/>
                <a:cs typeface="Verdana" panose="020B0604030504040204" pitchFamily="34" charset="0"/>
              </a:rPr>
              <a:t>3. The core content</a:t>
            </a:r>
          </a:p>
        </p:txBody>
      </p:sp>
      <p:sp>
        <p:nvSpPr>
          <p:cNvPr id="3" name="Text Placeholder 2"/>
          <p:cNvSpPr>
            <a:spLocks noGrp="1"/>
          </p:cNvSpPr>
          <p:nvPr>
            <p:ph type="body" idx="1"/>
          </p:nvPr>
        </p:nvSpPr>
        <p:spPr>
          <a:xfrm>
            <a:off x="686950" y="2019685"/>
            <a:ext cx="7886700" cy="1500187"/>
          </a:xfrm>
        </p:spPr>
        <p:txBody>
          <a:bodyPr>
            <a:noAutofit/>
          </a:bodyPr>
          <a:lstStyle/>
          <a:p>
            <a:pPr>
              <a:buFont typeface="Arial" pitchFamily="34" charset="0"/>
              <a:buChar char="•"/>
            </a:pPr>
            <a:r>
              <a:rPr lang="en-US" sz="2800" dirty="0"/>
              <a:t>   Seven principles </a:t>
            </a:r>
          </a:p>
          <a:p>
            <a:pPr>
              <a:buFont typeface="Arial" pitchFamily="34" charset="0"/>
              <a:buChar char="•"/>
            </a:pPr>
            <a:r>
              <a:rPr lang="en-US" sz="2800" dirty="0"/>
              <a:t>   Seven core subjects and their related issues</a:t>
            </a:r>
          </a:p>
          <a:p>
            <a:pPr>
              <a:buFont typeface="Arial" pitchFamily="34" charset="0"/>
              <a:buChar char="•"/>
            </a:pPr>
            <a:r>
              <a:rPr lang="en-US" sz="2800" dirty="0"/>
              <a:t>   Stakeholder engagement</a:t>
            </a:r>
          </a:p>
        </p:txBody>
      </p:sp>
    </p:spTree>
    <p:extLst>
      <p:ext uri="{BB962C8B-B14F-4D97-AF65-F5344CB8AC3E}">
        <p14:creationId xmlns:p14="http://schemas.microsoft.com/office/powerpoint/2010/main" val="274243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6528" b="8333"/>
          <a:stretch/>
        </p:blipFill>
        <p:spPr>
          <a:xfrm>
            <a:off x="36227" y="38100"/>
            <a:ext cx="9082373" cy="6680200"/>
          </a:xfrm>
          <a:prstGeom prst="rect">
            <a:avLst/>
          </a:prstGeom>
          <a:ln>
            <a:solidFill>
              <a:srgbClr val="FF0000"/>
            </a:solidFill>
          </a:ln>
        </p:spPr>
      </p:pic>
    </p:spTree>
    <p:extLst>
      <p:ext uri="{BB962C8B-B14F-4D97-AF65-F5344CB8AC3E}">
        <p14:creationId xmlns:p14="http://schemas.microsoft.com/office/powerpoint/2010/main" val="1848648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1869" y="551794"/>
            <a:ext cx="8229600" cy="856488"/>
          </a:xfrm>
        </p:spPr>
        <p:txBody>
          <a:bodyPr>
            <a:normAutofit/>
          </a:bodyPr>
          <a:lstStyle/>
          <a:p>
            <a:r>
              <a:rPr lang="en-US" sz="4000" dirty="0">
                <a:solidFill>
                  <a:srgbClr val="0070C0"/>
                </a:solidFill>
              </a:rPr>
              <a:t>The 7 Principles</a:t>
            </a:r>
          </a:p>
        </p:txBody>
      </p:sp>
      <p:sp>
        <p:nvSpPr>
          <p:cNvPr id="6" name="Content Placeholder 5"/>
          <p:cNvSpPr>
            <a:spLocks noGrp="1"/>
          </p:cNvSpPr>
          <p:nvPr>
            <p:ph idx="1"/>
          </p:nvPr>
        </p:nvSpPr>
        <p:spPr>
          <a:xfrm>
            <a:off x="685800" y="1614477"/>
            <a:ext cx="7620000" cy="4084320"/>
          </a:xfrm>
        </p:spPr>
        <p:txBody>
          <a:bodyPr>
            <a:normAutofit/>
          </a:bodyPr>
          <a:lstStyle/>
          <a:p>
            <a:pPr marL="514350" indent="-514350">
              <a:buFont typeface="+mj-lt"/>
              <a:buAutoNum type="arabicPeriod"/>
            </a:pPr>
            <a:r>
              <a:rPr lang="en-US" dirty="0"/>
              <a:t>Accountability</a:t>
            </a:r>
          </a:p>
          <a:p>
            <a:pPr marL="514350" indent="-514350">
              <a:buFont typeface="+mj-lt"/>
              <a:buAutoNum type="arabicPeriod"/>
            </a:pPr>
            <a:r>
              <a:rPr lang="en-US" dirty="0"/>
              <a:t>Transparency</a:t>
            </a:r>
          </a:p>
          <a:p>
            <a:pPr marL="514350" indent="-514350">
              <a:buFont typeface="+mj-lt"/>
              <a:buAutoNum type="arabicPeriod"/>
            </a:pPr>
            <a:r>
              <a:rPr lang="en-US" dirty="0"/>
              <a:t>Ethical </a:t>
            </a:r>
            <a:r>
              <a:rPr lang="en-US" dirty="0" err="1"/>
              <a:t>behaviour</a:t>
            </a:r>
            <a:endParaRPr lang="en-US" dirty="0"/>
          </a:p>
          <a:p>
            <a:pPr marL="514350" indent="-514350">
              <a:buFont typeface="+mj-lt"/>
              <a:buAutoNum type="arabicPeriod"/>
            </a:pPr>
            <a:r>
              <a:rPr lang="en-US" dirty="0"/>
              <a:t>Respect for stakeholder interests</a:t>
            </a:r>
          </a:p>
          <a:p>
            <a:pPr marL="514350" indent="-514350">
              <a:buFont typeface="+mj-lt"/>
              <a:buAutoNum type="arabicPeriod"/>
            </a:pPr>
            <a:r>
              <a:rPr lang="en-US" dirty="0"/>
              <a:t>Respect for the rule of law</a:t>
            </a:r>
          </a:p>
          <a:p>
            <a:pPr marL="514350" indent="-514350">
              <a:buFont typeface="+mj-lt"/>
              <a:buAutoNum type="arabicPeriod"/>
            </a:pPr>
            <a:r>
              <a:rPr lang="en-US" dirty="0"/>
              <a:t>Respect for international norms of behavior</a:t>
            </a:r>
          </a:p>
          <a:p>
            <a:pPr marL="514350" indent="-514350">
              <a:buFont typeface="+mj-lt"/>
              <a:buAutoNum type="arabicPeriod"/>
            </a:pPr>
            <a:r>
              <a:rPr lang="en-US" dirty="0"/>
              <a:t>Respect for human rights</a:t>
            </a:r>
          </a:p>
        </p:txBody>
      </p:sp>
    </p:spTree>
    <p:extLst>
      <p:ext uri="{BB962C8B-B14F-4D97-AF65-F5344CB8AC3E}">
        <p14:creationId xmlns:p14="http://schemas.microsoft.com/office/powerpoint/2010/main" val="663838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6100"/>
            <a:ext cx="8483600" cy="856488"/>
          </a:xfrm>
        </p:spPr>
        <p:txBody>
          <a:bodyPr>
            <a:noAutofit/>
          </a:bodyPr>
          <a:lstStyle/>
          <a:p>
            <a:r>
              <a:rPr lang="en-US" sz="4000" dirty="0">
                <a:solidFill>
                  <a:srgbClr val="0070C0"/>
                </a:solidFill>
              </a:rPr>
              <a:t>Accountability and Transparency</a:t>
            </a:r>
          </a:p>
        </p:txBody>
      </p:sp>
      <p:sp>
        <p:nvSpPr>
          <p:cNvPr id="4" name="Content Placeholder 3"/>
          <p:cNvSpPr>
            <a:spLocks noGrp="1"/>
          </p:cNvSpPr>
          <p:nvPr>
            <p:ph idx="1"/>
          </p:nvPr>
        </p:nvSpPr>
        <p:spPr>
          <a:xfrm>
            <a:off x="533400" y="1905000"/>
            <a:ext cx="8077200" cy="4648200"/>
          </a:xfrm>
        </p:spPr>
        <p:txBody>
          <a:bodyPr>
            <a:normAutofit fontScale="92500" lnSpcReduction="20000"/>
          </a:bodyPr>
          <a:lstStyle/>
          <a:p>
            <a:pPr algn="just"/>
            <a:r>
              <a:rPr lang="en-US" dirty="0"/>
              <a:t>Accountability is the: “state of being answerable for decisions and activities to the organization’s governing bodies, legal authorities and, more broadly, its stakeholders” (those who are affected by its actions)</a:t>
            </a:r>
          </a:p>
          <a:p>
            <a:pPr algn="just"/>
            <a:endParaRPr lang="en-US" dirty="0"/>
          </a:p>
          <a:p>
            <a:pPr algn="just"/>
            <a:r>
              <a:rPr lang="en-US" dirty="0"/>
              <a:t>Transparency is “openness about decisions and activities that affect society, the economy and the environment, and willingness to communicate these in a clear, accurate, timely, honest and complete manner”</a:t>
            </a:r>
          </a:p>
          <a:p>
            <a:pPr algn="just"/>
            <a:endParaRPr lang="en-US" sz="1600" dirty="0"/>
          </a:p>
          <a:p>
            <a:pPr algn="just">
              <a:buNone/>
            </a:pPr>
            <a:r>
              <a:rPr lang="en-US" sz="1900" dirty="0"/>
              <a:t>Source:  ISO 26000:2010  Clause  2.1 and 2.24</a:t>
            </a:r>
          </a:p>
        </p:txBody>
      </p:sp>
    </p:spTree>
    <p:extLst>
      <p:ext uri="{BB962C8B-B14F-4D97-AF65-F5344CB8AC3E}">
        <p14:creationId xmlns:p14="http://schemas.microsoft.com/office/powerpoint/2010/main" val="591104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48658" y="1066800"/>
            <a:ext cx="8293100" cy="4478020"/>
          </a:xfrm>
        </p:spPr>
        <p:txBody>
          <a:bodyPr>
            <a:normAutofit/>
          </a:bodyPr>
          <a:lstStyle/>
          <a:p>
            <a:pPr algn="just"/>
            <a:r>
              <a:rPr lang="en-US" dirty="0"/>
              <a:t>Accountability and Transparency involve </a:t>
            </a:r>
            <a:br>
              <a:rPr lang="en-US" dirty="0"/>
            </a:br>
            <a:r>
              <a:rPr lang="en-US" dirty="0"/>
              <a:t>taking responsibility for decisions and policies</a:t>
            </a:r>
          </a:p>
          <a:p>
            <a:pPr algn="just"/>
            <a:endParaRPr lang="en-US" sz="2400" dirty="0"/>
          </a:p>
          <a:p>
            <a:pPr algn="just"/>
            <a:r>
              <a:rPr lang="en-US" dirty="0"/>
              <a:t>Accountability and transparency involve the top decision-makers, as well as everyone throughout a chain of command</a:t>
            </a:r>
          </a:p>
          <a:p>
            <a:pPr algn="just"/>
            <a:endParaRPr lang="en-US" dirty="0"/>
          </a:p>
          <a:p>
            <a:pPr algn="just"/>
            <a:r>
              <a:rPr lang="en-US" dirty="0"/>
              <a:t>Leaders need to know and acknowledge who has made what specific decisions</a:t>
            </a:r>
          </a:p>
        </p:txBody>
      </p:sp>
    </p:spTree>
    <p:extLst>
      <p:ext uri="{BB962C8B-B14F-4D97-AF65-F5344CB8AC3E}">
        <p14:creationId xmlns:p14="http://schemas.microsoft.com/office/powerpoint/2010/main" val="1851796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normAutofit/>
          </a:bodyPr>
          <a:lstStyle/>
          <a:p>
            <a:r>
              <a:rPr lang="en-US" sz="4000" dirty="0">
                <a:solidFill>
                  <a:srgbClr val="0070C0"/>
                </a:solidFill>
              </a:rPr>
              <a:t>Principle of Ethical </a:t>
            </a:r>
            <a:r>
              <a:rPr lang="en-US" sz="4000" dirty="0" err="1">
                <a:solidFill>
                  <a:srgbClr val="0070C0"/>
                </a:solidFill>
              </a:rPr>
              <a:t>Behaviour</a:t>
            </a:r>
            <a:endParaRPr lang="en-US" sz="4000" dirty="0">
              <a:solidFill>
                <a:srgbClr val="0070C0"/>
              </a:solidFill>
            </a:endParaRPr>
          </a:p>
        </p:txBody>
      </p:sp>
      <p:sp>
        <p:nvSpPr>
          <p:cNvPr id="4" name="Content Placeholder 3"/>
          <p:cNvSpPr>
            <a:spLocks noGrp="1"/>
          </p:cNvSpPr>
          <p:nvPr>
            <p:ph idx="1"/>
          </p:nvPr>
        </p:nvSpPr>
        <p:spPr>
          <a:xfrm>
            <a:off x="457200" y="1935480"/>
            <a:ext cx="8229600" cy="4693920"/>
          </a:xfrm>
        </p:spPr>
        <p:txBody>
          <a:bodyPr>
            <a:normAutofit fontScale="92500" lnSpcReduction="20000"/>
          </a:bodyPr>
          <a:lstStyle/>
          <a:p>
            <a:pPr algn="just"/>
            <a:r>
              <a:rPr lang="en-US" sz="2800" dirty="0"/>
              <a:t>Ethical </a:t>
            </a:r>
            <a:r>
              <a:rPr lang="en-US" sz="2800" dirty="0" err="1"/>
              <a:t>behaviour</a:t>
            </a:r>
            <a:r>
              <a:rPr lang="en-US" sz="2800" dirty="0"/>
              <a:t> involves deciding what is the right course of action, day to day </a:t>
            </a:r>
          </a:p>
          <a:p>
            <a:pPr algn="just"/>
            <a:endParaRPr lang="en-US" sz="2800" dirty="0"/>
          </a:p>
          <a:p>
            <a:pPr algn="just"/>
            <a:r>
              <a:rPr lang="en-US" sz="2800" dirty="0"/>
              <a:t>Ethical behavior is defined as “</a:t>
            </a:r>
            <a:r>
              <a:rPr lang="en-US" sz="2800" dirty="0" err="1"/>
              <a:t>behaviour</a:t>
            </a:r>
            <a:r>
              <a:rPr lang="en-US" sz="2800" dirty="0"/>
              <a:t> that is in accordance with accepted principles of right or good conduct in the context of a particular situation…” </a:t>
            </a:r>
          </a:p>
          <a:p>
            <a:pPr algn="just"/>
            <a:endParaRPr lang="en-US" sz="2800" dirty="0"/>
          </a:p>
          <a:p>
            <a:pPr algn="just"/>
            <a:r>
              <a:rPr lang="en-US" sz="2800" dirty="0"/>
              <a:t>Ask yourself:  would you be comfortable if your actions were to become public knowledge?</a:t>
            </a:r>
          </a:p>
          <a:p>
            <a:pPr lvl="1">
              <a:buNone/>
            </a:pPr>
            <a:endParaRPr lang="en-US" sz="2800" dirty="0"/>
          </a:p>
          <a:p>
            <a:pPr lvl="1">
              <a:buNone/>
            </a:pPr>
            <a:r>
              <a:rPr lang="en-US" sz="1900" dirty="0"/>
              <a:t>Source:  ISO 26000:2010 Clause 2.7</a:t>
            </a:r>
          </a:p>
        </p:txBody>
      </p:sp>
    </p:spTree>
    <p:extLst>
      <p:ext uri="{BB962C8B-B14F-4D97-AF65-F5344CB8AC3E}">
        <p14:creationId xmlns:p14="http://schemas.microsoft.com/office/powerpoint/2010/main" val="204918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7635" y="575845"/>
            <a:ext cx="7772400" cy="1002792"/>
          </a:xfrm>
        </p:spPr>
        <p:txBody>
          <a:bodyPr/>
          <a:lstStyle/>
          <a:p>
            <a:r>
              <a:rPr sz="5400" dirty="0">
                <a:solidFill>
                  <a:srgbClr val="0070C0"/>
                </a:solidFill>
                <a:latin typeface="Verdana" panose="020B0604030504040204" pitchFamily="34" charset="0"/>
                <a:ea typeface="Verdana" panose="020B0604030504040204" pitchFamily="34" charset="0"/>
                <a:cs typeface="Verdana" panose="020B0604030504040204" pitchFamily="34" charset="0"/>
              </a:rPr>
              <a:t>INTRODUCTION</a:t>
            </a:r>
          </a:p>
        </p:txBody>
      </p:sp>
      <p:sp>
        <p:nvSpPr>
          <p:cNvPr id="5" name="Text Placeholder 4"/>
          <p:cNvSpPr>
            <a:spLocks noGrp="1"/>
          </p:cNvSpPr>
          <p:nvPr>
            <p:ph type="body" idx="1"/>
          </p:nvPr>
        </p:nvSpPr>
        <p:spPr>
          <a:xfrm>
            <a:off x="690782" y="2057400"/>
            <a:ext cx="7772400" cy="2133600"/>
          </a:xfrm>
        </p:spPr>
        <p:txBody>
          <a:bodyPr>
            <a:normAutofit/>
          </a:bodyPr>
          <a:lstStyle/>
          <a:p>
            <a:r>
              <a:rPr lang="en-US" sz="2800" dirty="0"/>
              <a:t>1. About this presentation </a:t>
            </a:r>
          </a:p>
          <a:p>
            <a:r>
              <a:rPr lang="en-US" sz="2800" dirty="0"/>
              <a:t>2. About ISO 26000 </a:t>
            </a:r>
          </a:p>
          <a:p>
            <a:r>
              <a:rPr lang="en-US" sz="2800" dirty="0"/>
              <a:t>3. The core content</a:t>
            </a:r>
          </a:p>
          <a:p>
            <a:r>
              <a:rPr lang="en-US" sz="2800" dirty="0"/>
              <a:t>4. How to use ISO 26000</a:t>
            </a:r>
          </a:p>
          <a:p>
            <a:pPr>
              <a:buFont typeface="Wingdings" pitchFamily="2" charset="2"/>
              <a:buChar char="ü"/>
            </a:pPr>
            <a:endParaRPr lang="en-US" dirty="0"/>
          </a:p>
        </p:txBody>
      </p:sp>
    </p:spTree>
    <p:extLst>
      <p:ext uri="{BB962C8B-B14F-4D97-AF65-F5344CB8AC3E}">
        <p14:creationId xmlns:p14="http://schemas.microsoft.com/office/powerpoint/2010/main" val="1010403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609600"/>
            <a:ext cx="8229600" cy="838200"/>
          </a:xfrm>
        </p:spPr>
        <p:txBody>
          <a:bodyPr>
            <a:noAutofit/>
          </a:bodyPr>
          <a:lstStyle/>
          <a:p>
            <a:r>
              <a:rPr lang="en-US" sz="4000" dirty="0">
                <a:solidFill>
                  <a:srgbClr val="0070C0"/>
                </a:solidFill>
              </a:rPr>
              <a:t>Principle of Respect for stakeholder interests</a:t>
            </a:r>
          </a:p>
        </p:txBody>
      </p:sp>
      <p:sp>
        <p:nvSpPr>
          <p:cNvPr id="4" name="Content Placeholder 3"/>
          <p:cNvSpPr>
            <a:spLocks noGrp="1"/>
          </p:cNvSpPr>
          <p:nvPr>
            <p:ph idx="1"/>
          </p:nvPr>
        </p:nvSpPr>
        <p:spPr>
          <a:xfrm>
            <a:off x="622300" y="1447800"/>
            <a:ext cx="8064500" cy="5041900"/>
          </a:xfrm>
        </p:spPr>
        <p:txBody>
          <a:bodyPr>
            <a:normAutofit/>
          </a:bodyPr>
          <a:lstStyle/>
          <a:p>
            <a:endParaRPr lang="en-US" sz="2400" dirty="0"/>
          </a:p>
          <a:p>
            <a:r>
              <a:rPr lang="en-US" sz="2400" dirty="0"/>
              <a:t>This involves identifying groups of stakeholders  - those who are affected by your decisions and actions - and responding to their concerns. </a:t>
            </a:r>
          </a:p>
          <a:p>
            <a:r>
              <a:rPr lang="en-US" sz="2400" dirty="0"/>
              <a:t>It does </a:t>
            </a:r>
            <a:r>
              <a:rPr lang="en-US" sz="2400" u="sng" dirty="0"/>
              <a:t>not</a:t>
            </a:r>
            <a:r>
              <a:rPr lang="en-US" sz="2400" dirty="0"/>
              <a:t> mean letting them make your decisions.</a:t>
            </a:r>
          </a:p>
          <a:p>
            <a:pPr>
              <a:buNone/>
            </a:pPr>
            <a:r>
              <a:rPr lang="en-US" sz="2400" dirty="0"/>
              <a:t>  Note that, by definition, “social responsibility” is not decided in a vacuum; it always involves reference to the guiding principles, and awareness of  impacts on others</a:t>
            </a:r>
          </a:p>
          <a:p>
            <a:pPr>
              <a:buNone/>
            </a:pPr>
            <a:endParaRPr lang="en-US" sz="2400" dirty="0"/>
          </a:p>
          <a:p>
            <a:pPr>
              <a:buNone/>
            </a:pPr>
            <a:endParaRPr lang="en-US" sz="2400" dirty="0"/>
          </a:p>
        </p:txBody>
      </p:sp>
    </p:spTree>
    <p:extLst>
      <p:ext uri="{BB962C8B-B14F-4D97-AF65-F5344CB8AC3E}">
        <p14:creationId xmlns:p14="http://schemas.microsoft.com/office/powerpoint/2010/main" val="2146933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077200" cy="627888"/>
          </a:xfrm>
        </p:spPr>
        <p:txBody>
          <a:bodyPr>
            <a:noAutofit/>
          </a:bodyPr>
          <a:lstStyle/>
          <a:p>
            <a:r>
              <a:rPr lang="en-US" sz="4000" dirty="0">
                <a:solidFill>
                  <a:srgbClr val="0070C0"/>
                </a:solidFill>
              </a:rPr>
              <a:t>Principle of Respect for the rule of law</a:t>
            </a:r>
          </a:p>
        </p:txBody>
      </p:sp>
      <p:sp>
        <p:nvSpPr>
          <p:cNvPr id="4" name="Content Placeholder 3"/>
          <p:cNvSpPr>
            <a:spLocks noGrp="1"/>
          </p:cNvSpPr>
          <p:nvPr>
            <p:ph idx="1"/>
          </p:nvPr>
        </p:nvSpPr>
        <p:spPr>
          <a:xfrm>
            <a:off x="457200" y="1935480"/>
            <a:ext cx="8001000" cy="4389120"/>
          </a:xfrm>
        </p:spPr>
        <p:txBody>
          <a:bodyPr>
            <a:normAutofit/>
          </a:bodyPr>
          <a:lstStyle/>
          <a:p>
            <a:pPr algn="just"/>
            <a:endParaRPr lang="en-US" dirty="0"/>
          </a:p>
          <a:p>
            <a:r>
              <a:rPr lang="en-US" dirty="0"/>
              <a:t>“In the context of social responsibility, respect for the rule of law means that an organization complies with all applicable laws and regulations….even if they are not adequately enforced.”</a:t>
            </a:r>
          </a:p>
          <a:p>
            <a:endParaRPr lang="en-US" sz="1300" dirty="0"/>
          </a:p>
          <a:p>
            <a:pPr marL="0" indent="0">
              <a:buNone/>
            </a:pPr>
            <a:endParaRPr lang="en-US" sz="1300" dirty="0"/>
          </a:p>
          <a:p>
            <a:endParaRPr lang="en-US" sz="1300" dirty="0"/>
          </a:p>
          <a:p>
            <a:pPr lvl="1">
              <a:buNone/>
            </a:pPr>
            <a:r>
              <a:rPr lang="en-US" sz="1800" dirty="0"/>
              <a:t>Source:  ISO 26000:2010 Clause 4.6</a:t>
            </a:r>
          </a:p>
        </p:txBody>
      </p:sp>
    </p:spTree>
    <p:extLst>
      <p:ext uri="{BB962C8B-B14F-4D97-AF65-F5344CB8AC3E}">
        <p14:creationId xmlns:p14="http://schemas.microsoft.com/office/powerpoint/2010/main" val="3368343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3016"/>
            <a:ext cx="8229600" cy="932688"/>
          </a:xfrm>
        </p:spPr>
        <p:txBody>
          <a:bodyPr vert="horz" lIns="91440" tIns="45720" rIns="91440" bIns="45720" rtlCol="0" anchor="ctr">
            <a:noAutofit/>
          </a:bodyPr>
          <a:lstStyle/>
          <a:p>
            <a:r>
              <a:rPr lang="en-US" sz="3600" dirty="0">
                <a:solidFill>
                  <a:srgbClr val="0070C0"/>
                </a:solidFill>
              </a:rPr>
              <a:t>Principle of Respect for international norms of </a:t>
            </a:r>
            <a:r>
              <a:rPr lang="en-US" sz="3600" dirty="0" err="1">
                <a:solidFill>
                  <a:srgbClr val="0070C0"/>
                </a:solidFill>
              </a:rPr>
              <a:t>behaviour</a:t>
            </a:r>
            <a:endParaRPr lang="en-US" sz="3600" dirty="0">
              <a:solidFill>
                <a:srgbClr val="0070C0"/>
              </a:solidFill>
            </a:endParaRPr>
          </a:p>
        </p:txBody>
      </p:sp>
      <p:sp>
        <p:nvSpPr>
          <p:cNvPr id="4" name="Content Placeholder 3"/>
          <p:cNvSpPr>
            <a:spLocks noGrp="1"/>
          </p:cNvSpPr>
          <p:nvPr>
            <p:ph idx="1"/>
          </p:nvPr>
        </p:nvSpPr>
        <p:spPr>
          <a:xfrm>
            <a:off x="457200" y="1966913"/>
            <a:ext cx="8229600" cy="4419600"/>
          </a:xfrm>
        </p:spPr>
        <p:txBody>
          <a:bodyPr>
            <a:normAutofit fontScale="70000" lnSpcReduction="20000"/>
          </a:bodyPr>
          <a:lstStyle/>
          <a:p>
            <a:r>
              <a:rPr lang="en-US" sz="3200" dirty="0"/>
              <a:t>“In situations where the law or its implementation does not provide for adequate environmental or social safeguards, an organization should strive to respect, as a minimum, international norms of </a:t>
            </a:r>
            <a:r>
              <a:rPr lang="en-US" sz="3200" dirty="0" err="1"/>
              <a:t>behaviour</a:t>
            </a:r>
            <a:r>
              <a:rPr lang="en-US" sz="3200" dirty="0"/>
              <a:t>.”</a:t>
            </a:r>
          </a:p>
          <a:p>
            <a:pPr>
              <a:buNone/>
            </a:pPr>
            <a:endParaRPr lang="en-US" sz="3200" dirty="0"/>
          </a:p>
          <a:p>
            <a:r>
              <a:rPr lang="en-US" sz="3200" dirty="0"/>
              <a:t>International norms of behavior are “…derived from customary international law, generally accepted principles of international law, or intergovernmental agreements that are universally or nearly universally recognized.”</a:t>
            </a:r>
          </a:p>
          <a:p>
            <a:endParaRPr lang="en-US" sz="3200" dirty="0"/>
          </a:p>
          <a:p>
            <a:r>
              <a:rPr lang="en-US" sz="3200" dirty="0"/>
              <a:t>These can be found in authoritative international instruments from organizations such as the United Nations, International </a:t>
            </a:r>
            <a:r>
              <a:rPr lang="en-US" sz="3200" dirty="0" err="1"/>
              <a:t>Labour</a:t>
            </a:r>
            <a:r>
              <a:rPr lang="en-US" sz="3200" dirty="0"/>
              <a:t> Organization (ILO).</a:t>
            </a:r>
            <a:endParaRPr lang="en-US" sz="1900" dirty="0"/>
          </a:p>
          <a:p>
            <a:pPr marL="0" indent="0">
              <a:buNone/>
            </a:pPr>
            <a:br>
              <a:rPr lang="en-US" sz="1900" dirty="0"/>
            </a:br>
            <a:r>
              <a:rPr lang="en-US" sz="1900" dirty="0"/>
              <a:t>    Sources:  ISO 26000:2010 Clause 2.11 and  4.7</a:t>
            </a:r>
          </a:p>
        </p:txBody>
      </p:sp>
      <p:pic>
        <p:nvPicPr>
          <p:cNvPr id="5" name="Picture 2" descr="T:\Internationella Sekretariat\ISO\ISO-TMB-WG Social Responsibility\04 Projects\PPO\PPO SAG\0d339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1597" y="6186854"/>
            <a:ext cx="95250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2321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6600"/>
            <a:ext cx="8229600" cy="704088"/>
          </a:xfrm>
        </p:spPr>
        <p:txBody>
          <a:bodyPr>
            <a:noAutofit/>
          </a:bodyPr>
          <a:lstStyle/>
          <a:p>
            <a:r>
              <a:rPr lang="en-US" sz="4000" dirty="0">
                <a:solidFill>
                  <a:srgbClr val="0070C0"/>
                </a:solidFill>
              </a:rPr>
              <a:t>Principle of Respect for human rights</a:t>
            </a:r>
          </a:p>
        </p:txBody>
      </p:sp>
      <p:sp>
        <p:nvSpPr>
          <p:cNvPr id="4" name="Content Placeholder 3"/>
          <p:cNvSpPr>
            <a:spLocks noGrp="1"/>
          </p:cNvSpPr>
          <p:nvPr>
            <p:ph idx="1"/>
          </p:nvPr>
        </p:nvSpPr>
        <p:spPr>
          <a:xfrm>
            <a:off x="457200" y="1935480"/>
            <a:ext cx="8077200" cy="4389120"/>
          </a:xfrm>
        </p:spPr>
        <p:txBody>
          <a:bodyPr>
            <a:normAutofit lnSpcReduction="10000"/>
          </a:bodyPr>
          <a:lstStyle/>
          <a:p>
            <a:r>
              <a:rPr lang="en-US" dirty="0"/>
              <a:t>ISO 26000 urges its users to identify the vulnerable populations among its stakeholders, and to work to ensure their fair treatment</a:t>
            </a:r>
          </a:p>
          <a:p>
            <a:endParaRPr lang="en-US" dirty="0"/>
          </a:p>
          <a:p>
            <a:r>
              <a:rPr lang="en-US" dirty="0"/>
              <a:t>“..In situations where human rights are not protected, take steps to respect human rights and avoid taking advantage of these situations…”</a:t>
            </a:r>
          </a:p>
          <a:p>
            <a:endParaRPr lang="en-US" dirty="0"/>
          </a:p>
          <a:p>
            <a:pPr lvl="1">
              <a:buNone/>
            </a:pPr>
            <a:r>
              <a:rPr lang="en-US" sz="1800" dirty="0"/>
              <a:t>Source: ISO 26000:2010 Clause 4.8</a:t>
            </a:r>
          </a:p>
          <a:p>
            <a:endParaRPr lang="en-US" dirty="0"/>
          </a:p>
        </p:txBody>
      </p:sp>
    </p:spTree>
    <p:extLst>
      <p:ext uri="{BB962C8B-B14F-4D97-AF65-F5344CB8AC3E}">
        <p14:creationId xmlns:p14="http://schemas.microsoft.com/office/powerpoint/2010/main" val="1590152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0"/>
            <a:ext cx="8229600" cy="762000"/>
          </a:xfrm>
        </p:spPr>
        <p:txBody>
          <a:bodyPr>
            <a:normAutofit/>
          </a:bodyPr>
          <a:lstStyle/>
          <a:p>
            <a:r>
              <a:rPr lang="en-US" sz="3600" dirty="0">
                <a:solidFill>
                  <a:srgbClr val="0070C0"/>
                </a:solidFill>
              </a:rPr>
              <a:t>In summary, the 7  Principles:</a:t>
            </a:r>
          </a:p>
        </p:txBody>
      </p:sp>
      <p:sp>
        <p:nvSpPr>
          <p:cNvPr id="7" name="Content Placeholder 6"/>
          <p:cNvSpPr>
            <a:spLocks noGrp="1"/>
          </p:cNvSpPr>
          <p:nvPr>
            <p:ph idx="1"/>
          </p:nvPr>
        </p:nvSpPr>
        <p:spPr>
          <a:xfrm>
            <a:off x="609600" y="1935480"/>
            <a:ext cx="7924800" cy="4389120"/>
          </a:xfrm>
        </p:spPr>
        <p:txBody>
          <a:bodyPr>
            <a:normAutofit/>
          </a:bodyPr>
          <a:lstStyle/>
          <a:p>
            <a:r>
              <a:rPr lang="en-US" sz="2400" dirty="0"/>
              <a:t>Establish the underlying framework for socially responsible decision-making</a:t>
            </a:r>
          </a:p>
          <a:p>
            <a:r>
              <a:rPr lang="en-US" sz="2400" dirty="0"/>
              <a:t>Link each user of ISO 26000 to a global community of those who share the principles</a:t>
            </a:r>
          </a:p>
          <a:p>
            <a:r>
              <a:rPr lang="en-US" sz="2400" dirty="0"/>
              <a:t>Emphasize that Social Responsibility is a process that develops and evolves with practice</a:t>
            </a:r>
          </a:p>
          <a:p>
            <a:endParaRPr lang="en-US" sz="2400" dirty="0"/>
          </a:p>
        </p:txBody>
      </p:sp>
    </p:spTree>
    <p:extLst>
      <p:ext uri="{BB962C8B-B14F-4D97-AF65-F5344CB8AC3E}">
        <p14:creationId xmlns:p14="http://schemas.microsoft.com/office/powerpoint/2010/main" val="2609941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3544"/>
            <a:ext cx="7772400" cy="868362"/>
          </a:xfrm>
        </p:spPr>
        <p:txBody>
          <a:bodyPr>
            <a:normAutofit/>
          </a:bodyPr>
          <a:lstStyle/>
          <a:p>
            <a:r>
              <a:rPr lang="en-US" dirty="0">
                <a:solidFill>
                  <a:srgbClr val="0070C0"/>
                </a:solidFill>
              </a:rPr>
              <a:t>The 7 Core Subjects</a:t>
            </a:r>
            <a:endParaRPr lang="en-US" dirty="0"/>
          </a:p>
        </p:txBody>
      </p:sp>
      <p:grpSp>
        <p:nvGrpSpPr>
          <p:cNvPr id="3" name="Group 13"/>
          <p:cNvGrpSpPr>
            <a:grpSpLocks/>
          </p:cNvGrpSpPr>
          <p:nvPr/>
        </p:nvGrpSpPr>
        <p:grpSpPr bwMode="auto">
          <a:xfrm>
            <a:off x="1295401" y="990600"/>
            <a:ext cx="5943600" cy="5638800"/>
            <a:chOff x="1953273" y="1214422"/>
            <a:chExt cx="5237454" cy="5237454"/>
          </a:xfrm>
        </p:grpSpPr>
        <p:sp>
          <p:nvSpPr>
            <p:cNvPr id="5" name="Oval 4"/>
            <p:cNvSpPr/>
            <p:nvPr/>
          </p:nvSpPr>
          <p:spPr>
            <a:xfrm>
              <a:off x="1953273" y="1214422"/>
              <a:ext cx="5237454" cy="5237454"/>
            </a:xfrm>
            <a:prstGeom prst="ellipse">
              <a:avLst/>
            </a:prstGeom>
            <a:noFill/>
            <a:ln w="38100">
              <a:solidFill>
                <a:srgbClr val="0070C0"/>
              </a:solidFill>
              <a:prstDash val="sysDash"/>
            </a:ln>
            <a:effectLst/>
          </p:spPr>
          <p:style>
            <a:lnRef idx="2">
              <a:schemeClr val="accent2"/>
            </a:lnRef>
            <a:fillRef idx="1">
              <a:schemeClr val="lt1"/>
            </a:fillRef>
            <a:effectRef idx="0">
              <a:schemeClr val="accent2"/>
            </a:effectRef>
            <a:fontRef idx="minor">
              <a:schemeClr val="dk1"/>
            </a:fontRef>
          </p:style>
          <p:txBody>
            <a:bodyPr spcFirstLastPara="1" anchor="b">
              <a:prstTxWarp prst="textButton">
                <a:avLst/>
              </a:prstTxWarp>
            </a:bodyPr>
            <a:lstStyle/>
            <a:p>
              <a:pPr algn="ctr">
                <a:defRPr/>
              </a:pPr>
              <a:r>
                <a:rPr lang="en-US" b="1" dirty="0">
                  <a:solidFill>
                    <a:schemeClr val="tx1"/>
                  </a:solidFill>
                  <a:latin typeface="Calibri"/>
                  <a:cs typeface="Calibri"/>
                </a:rPr>
                <a:t>Holistic Integrated Approach</a:t>
              </a:r>
            </a:p>
            <a:p>
              <a:pPr algn="ctr">
                <a:defRPr/>
              </a:pPr>
              <a:endParaRPr lang="en-US" b="1" dirty="0">
                <a:solidFill>
                  <a:schemeClr val="tx1"/>
                </a:solidFill>
                <a:latin typeface="Calibri"/>
                <a:cs typeface="Calibri"/>
              </a:endParaRPr>
            </a:p>
            <a:p>
              <a:pPr algn="ctr">
                <a:defRPr/>
              </a:pPr>
              <a:endParaRPr lang="en-US" sz="2000" b="1" dirty="0">
                <a:solidFill>
                  <a:schemeClr val="tx1"/>
                </a:solidFill>
                <a:latin typeface="Calibri"/>
                <a:cs typeface="Calibri"/>
              </a:endParaRPr>
            </a:p>
            <a:p>
              <a:pPr algn="ctr">
                <a:defRPr/>
              </a:pPr>
              <a:endParaRPr lang="en-US" b="1" dirty="0">
                <a:solidFill>
                  <a:schemeClr val="tx1"/>
                </a:solidFill>
                <a:latin typeface="Calibri"/>
                <a:cs typeface="Calibri"/>
              </a:endParaRPr>
            </a:p>
            <a:p>
              <a:pPr algn="ctr">
                <a:defRPr/>
              </a:pPr>
              <a:endParaRPr lang="en-US" b="1" dirty="0">
                <a:solidFill>
                  <a:schemeClr val="tx1"/>
                </a:solidFill>
                <a:latin typeface="Calibri"/>
                <a:cs typeface="Calibri"/>
              </a:endParaRPr>
            </a:p>
            <a:p>
              <a:pPr algn="ctr">
                <a:defRPr/>
              </a:pPr>
              <a:endParaRPr lang="en-US" b="1" dirty="0">
                <a:solidFill>
                  <a:schemeClr val="tx1"/>
                </a:solidFill>
                <a:latin typeface="Calibri"/>
                <a:cs typeface="Calibri"/>
              </a:endParaRPr>
            </a:p>
            <a:p>
              <a:pPr algn="ctr">
                <a:defRPr/>
              </a:pPr>
              <a:endParaRPr lang="en-US" b="1" dirty="0">
                <a:solidFill>
                  <a:schemeClr val="tx1"/>
                </a:solidFill>
                <a:latin typeface="Calibri"/>
                <a:cs typeface="Calibri"/>
              </a:endParaRPr>
            </a:p>
            <a:p>
              <a:pPr algn="ctr">
                <a:defRPr/>
              </a:pPr>
              <a:endParaRPr lang="en-US" b="1" dirty="0">
                <a:solidFill>
                  <a:schemeClr val="tx1"/>
                </a:solidFill>
                <a:latin typeface="Calibri"/>
                <a:cs typeface="Calibri"/>
              </a:endParaRPr>
            </a:p>
            <a:p>
              <a:pPr algn="ctr">
                <a:defRPr/>
              </a:pPr>
              <a:r>
                <a:rPr lang="en-US" b="1" dirty="0">
                  <a:solidFill>
                    <a:schemeClr val="tx1"/>
                  </a:solidFill>
                  <a:latin typeface="Calibri"/>
                  <a:cs typeface="Calibri"/>
                </a:rPr>
                <a:t>Interdependence</a:t>
              </a:r>
            </a:p>
          </p:txBody>
        </p:sp>
        <p:sp>
          <p:nvSpPr>
            <p:cNvPr id="6" name="Oval 5"/>
            <p:cNvSpPr/>
            <p:nvPr/>
          </p:nvSpPr>
          <p:spPr>
            <a:xfrm>
              <a:off x="3032590" y="1717961"/>
              <a:ext cx="1505768" cy="1505768"/>
            </a:xfrm>
            <a:prstGeom prst="ellipse">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0" tIns="0" rIns="72000" bIns="360000" anchor="ctr"/>
            <a:lstStyle/>
            <a:p>
              <a:pPr algn="ctr">
                <a:lnSpc>
                  <a:spcPct val="80000"/>
                </a:lnSpc>
                <a:defRPr/>
              </a:pPr>
              <a:r>
                <a:rPr lang="en-US" sz="1400" b="1" dirty="0">
                  <a:solidFill>
                    <a:schemeClr val="bg1"/>
                  </a:solidFill>
                  <a:latin typeface="Calibri"/>
                  <a:cs typeface="Calibri"/>
                </a:rPr>
                <a:t>Community Involvement and </a:t>
              </a:r>
            </a:p>
            <a:p>
              <a:pPr algn="ctr">
                <a:lnSpc>
                  <a:spcPct val="80000"/>
                </a:lnSpc>
                <a:defRPr/>
              </a:pPr>
              <a:r>
                <a:rPr lang="en-US" sz="1400" b="1" dirty="0">
                  <a:solidFill>
                    <a:schemeClr val="bg1"/>
                  </a:solidFill>
                  <a:latin typeface="Calibri"/>
                  <a:cs typeface="Calibri"/>
                </a:rPr>
                <a:t>Development</a:t>
              </a:r>
            </a:p>
          </p:txBody>
        </p:sp>
        <p:sp>
          <p:nvSpPr>
            <p:cNvPr id="7" name="Oval 6"/>
            <p:cNvSpPr/>
            <p:nvPr/>
          </p:nvSpPr>
          <p:spPr>
            <a:xfrm>
              <a:off x="4605645" y="1717960"/>
              <a:ext cx="1505768" cy="1505768"/>
            </a:xfrm>
            <a:prstGeom prst="ellipse">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72000" tIns="0" rIns="0" bIns="360000" anchor="ctr"/>
            <a:lstStyle/>
            <a:p>
              <a:pPr algn="ctr">
                <a:lnSpc>
                  <a:spcPct val="80000"/>
                </a:lnSpc>
                <a:defRPr/>
              </a:pPr>
              <a:endParaRPr lang="en-US" sz="1400" b="1">
                <a:solidFill>
                  <a:schemeClr val="bg1"/>
                </a:solidFill>
                <a:latin typeface="Calibri"/>
                <a:cs typeface="Calibri"/>
              </a:endParaRPr>
            </a:p>
            <a:p>
              <a:pPr algn="ctr">
                <a:lnSpc>
                  <a:spcPct val="80000"/>
                </a:lnSpc>
                <a:defRPr/>
              </a:pPr>
              <a:r>
                <a:rPr lang="en-US" sz="1400" b="1">
                  <a:solidFill>
                    <a:schemeClr val="bg1"/>
                  </a:solidFill>
                  <a:latin typeface="Calibri"/>
                  <a:cs typeface="Calibri"/>
                </a:rPr>
                <a:t>Human </a:t>
              </a:r>
              <a:endParaRPr lang="en-US" sz="1400" b="1" dirty="0">
                <a:solidFill>
                  <a:schemeClr val="bg1"/>
                </a:solidFill>
                <a:latin typeface="Calibri"/>
                <a:cs typeface="Calibri"/>
              </a:endParaRPr>
            </a:p>
            <a:p>
              <a:pPr algn="ctr">
                <a:lnSpc>
                  <a:spcPct val="80000"/>
                </a:lnSpc>
                <a:defRPr/>
              </a:pPr>
              <a:r>
                <a:rPr lang="en-US" sz="1400" b="1" dirty="0">
                  <a:solidFill>
                    <a:schemeClr val="bg1"/>
                  </a:solidFill>
                  <a:latin typeface="Calibri"/>
                  <a:cs typeface="Calibri"/>
                </a:rPr>
                <a:t>Rights</a:t>
              </a:r>
            </a:p>
          </p:txBody>
        </p:sp>
        <p:sp>
          <p:nvSpPr>
            <p:cNvPr id="8" name="Oval 7"/>
            <p:cNvSpPr/>
            <p:nvPr/>
          </p:nvSpPr>
          <p:spPr>
            <a:xfrm>
              <a:off x="5392173" y="3080264"/>
              <a:ext cx="1505768" cy="1505768"/>
            </a:xfrm>
            <a:prstGeom prst="ellipse">
              <a:avLst/>
            </a:prstGeom>
            <a:solidFill>
              <a:srgbClr val="FF5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252000" tIns="0" rIns="0" bIns="0" anchor="ctr"/>
            <a:lstStyle/>
            <a:p>
              <a:pPr algn="ctr">
                <a:lnSpc>
                  <a:spcPct val="80000"/>
                </a:lnSpc>
                <a:defRPr/>
              </a:pPr>
              <a:r>
                <a:rPr lang="en-US" sz="1400" b="1" dirty="0" err="1">
                  <a:solidFill>
                    <a:schemeClr val="bg1"/>
                  </a:solidFill>
                  <a:latin typeface="Calibri"/>
                  <a:cs typeface="Calibri"/>
                </a:rPr>
                <a:t>Labour</a:t>
              </a:r>
              <a:r>
                <a:rPr lang="en-US" sz="1400" b="1" dirty="0">
                  <a:solidFill>
                    <a:schemeClr val="bg1"/>
                  </a:solidFill>
                  <a:latin typeface="Calibri"/>
                  <a:cs typeface="Calibri"/>
                </a:rPr>
                <a:t> Practices</a:t>
              </a:r>
            </a:p>
          </p:txBody>
        </p:sp>
        <p:sp>
          <p:nvSpPr>
            <p:cNvPr id="9" name="Oval 8"/>
            <p:cNvSpPr/>
            <p:nvPr/>
          </p:nvSpPr>
          <p:spPr>
            <a:xfrm>
              <a:off x="2875222" y="4497602"/>
              <a:ext cx="1505768" cy="1505768"/>
            </a:xfrm>
            <a:prstGeom prst="ellipse">
              <a:avLst/>
            </a:prstGeom>
            <a:solidFill>
              <a:srgbClr val="7030A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72000" tIns="360000" rIns="0" bIns="0" anchor="ctr"/>
            <a:lstStyle/>
            <a:p>
              <a:pPr algn="ctr">
                <a:lnSpc>
                  <a:spcPct val="80000"/>
                </a:lnSpc>
                <a:defRPr/>
              </a:pPr>
              <a:r>
                <a:rPr lang="en-US" sz="1400" b="1" dirty="0">
                  <a:solidFill>
                    <a:schemeClr val="bg1"/>
                  </a:solidFill>
                  <a:latin typeface="Calibri"/>
                  <a:cs typeface="Calibri"/>
                </a:rPr>
                <a:t>Fair Operating Practices</a:t>
              </a:r>
            </a:p>
          </p:txBody>
        </p:sp>
        <p:sp>
          <p:nvSpPr>
            <p:cNvPr id="10" name="Oval 9"/>
            <p:cNvSpPr/>
            <p:nvPr/>
          </p:nvSpPr>
          <p:spPr>
            <a:xfrm>
              <a:off x="2090585" y="2934183"/>
              <a:ext cx="1505768" cy="1505768"/>
            </a:xfrm>
            <a:prstGeom prst="ellipse">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0" tIns="360000" rIns="72000" bIns="0" anchor="t"/>
            <a:lstStyle/>
            <a:p>
              <a:pPr algn="ctr">
                <a:lnSpc>
                  <a:spcPct val="80000"/>
                </a:lnSpc>
                <a:defRPr/>
              </a:pPr>
              <a:r>
                <a:rPr lang="en-US" sz="1400" b="1" dirty="0">
                  <a:latin typeface="Calibri"/>
                  <a:cs typeface="Calibri"/>
                </a:rPr>
                <a:t>Consumer Issues</a:t>
              </a:r>
            </a:p>
          </p:txBody>
        </p:sp>
        <p:sp>
          <p:nvSpPr>
            <p:cNvPr id="11" name="Oval 10"/>
            <p:cNvSpPr/>
            <p:nvPr/>
          </p:nvSpPr>
          <p:spPr>
            <a:xfrm>
              <a:off x="4663809" y="4497602"/>
              <a:ext cx="1586862" cy="1580171"/>
            </a:xfrm>
            <a:prstGeom prst="ellipse">
              <a:avLst/>
            </a:prstGeom>
            <a:solidFill>
              <a:srgbClr val="00B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0" tIns="0" rIns="252000" bIns="0" anchor="ctr"/>
            <a:lstStyle/>
            <a:p>
              <a:pPr algn="ctr">
                <a:lnSpc>
                  <a:spcPct val="80000"/>
                </a:lnSpc>
                <a:defRPr/>
              </a:pPr>
              <a:r>
                <a:rPr lang="en-US" sz="1400" b="1">
                  <a:solidFill>
                    <a:schemeClr val="bg1"/>
                  </a:solidFill>
                  <a:latin typeface="Calibri"/>
                  <a:cs typeface="Calibri"/>
                </a:rPr>
                <a:t>      The Environment</a:t>
              </a:r>
              <a:endParaRPr lang="en-US" sz="1400" b="1" dirty="0">
                <a:solidFill>
                  <a:schemeClr val="bg1"/>
                </a:solidFill>
                <a:latin typeface="Calibri"/>
                <a:cs typeface="Calibri"/>
              </a:endParaRPr>
            </a:p>
          </p:txBody>
        </p:sp>
        <p:sp>
          <p:nvSpPr>
            <p:cNvPr id="12" name="Oval 11"/>
            <p:cNvSpPr/>
            <p:nvPr/>
          </p:nvSpPr>
          <p:spPr>
            <a:xfrm>
              <a:off x="3267540" y="2699670"/>
              <a:ext cx="2532832" cy="2415511"/>
            </a:xfrm>
            <a:prstGeom prst="ellipse">
              <a:avLst/>
            </a:prstGeom>
            <a:solidFill>
              <a:srgbClr val="FFFF00">
                <a:alpha val="8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nchor="ctr"/>
            <a:lstStyle/>
            <a:p>
              <a:pPr algn="ctr">
                <a:defRPr/>
              </a:pPr>
              <a:r>
                <a:rPr lang="en-US" sz="1600" b="1" dirty="0">
                  <a:latin typeface="Calibri"/>
                  <a:cs typeface="Calibri"/>
                </a:rPr>
                <a:t>Organizational</a:t>
              </a:r>
            </a:p>
            <a:p>
              <a:pPr algn="ctr">
                <a:defRPr/>
              </a:pPr>
              <a:endParaRPr lang="en-US" sz="1400" b="1" dirty="0">
                <a:latin typeface="Calibri"/>
                <a:cs typeface="Calibri"/>
              </a:endParaRPr>
            </a:p>
            <a:p>
              <a:pPr algn="ctr">
                <a:defRPr/>
              </a:pPr>
              <a:endParaRPr lang="en-US" sz="1400" b="1" dirty="0">
                <a:latin typeface="Calibri"/>
                <a:cs typeface="Calibri"/>
              </a:endParaRPr>
            </a:p>
            <a:p>
              <a:pPr algn="ctr">
                <a:defRPr/>
              </a:pPr>
              <a:endParaRPr lang="en-US" sz="1400" b="1" dirty="0">
                <a:latin typeface="Calibri"/>
                <a:cs typeface="Calibri"/>
              </a:endParaRPr>
            </a:p>
            <a:p>
              <a:pPr algn="ctr">
                <a:defRPr/>
              </a:pPr>
              <a:endParaRPr lang="en-US" sz="1400" b="1" dirty="0">
                <a:latin typeface="Calibri"/>
                <a:cs typeface="Calibri"/>
              </a:endParaRPr>
            </a:p>
            <a:p>
              <a:pPr algn="ctr">
                <a:defRPr/>
              </a:pPr>
              <a:endParaRPr lang="en-US" sz="1200" b="1" dirty="0">
                <a:latin typeface="Calibri"/>
                <a:cs typeface="Calibri"/>
              </a:endParaRPr>
            </a:p>
            <a:p>
              <a:pPr algn="ctr">
                <a:defRPr/>
              </a:pPr>
              <a:endParaRPr lang="en-US" sz="1200" b="1" dirty="0">
                <a:latin typeface="Calibri"/>
                <a:cs typeface="Calibri"/>
              </a:endParaRPr>
            </a:p>
            <a:p>
              <a:pPr algn="ctr">
                <a:defRPr/>
              </a:pPr>
              <a:endParaRPr lang="en-US" sz="1400" b="1" dirty="0">
                <a:latin typeface="Calibri"/>
                <a:cs typeface="Calibri"/>
              </a:endParaRPr>
            </a:p>
            <a:p>
              <a:pPr algn="ctr">
                <a:defRPr/>
              </a:pPr>
              <a:endParaRPr lang="en-US" sz="1400" b="1" dirty="0">
                <a:latin typeface="Calibri"/>
                <a:cs typeface="Calibri"/>
              </a:endParaRPr>
            </a:p>
            <a:p>
              <a:pPr algn="ctr">
                <a:defRPr/>
              </a:pPr>
              <a:r>
                <a:rPr lang="en-US" sz="1600" b="1" dirty="0">
                  <a:latin typeface="Calibri"/>
                  <a:cs typeface="Calibri"/>
                </a:rPr>
                <a:t>Governance</a:t>
              </a:r>
            </a:p>
          </p:txBody>
        </p:sp>
        <p:sp>
          <p:nvSpPr>
            <p:cNvPr id="13" name="Oval 12"/>
            <p:cNvSpPr/>
            <p:nvPr/>
          </p:nvSpPr>
          <p:spPr>
            <a:xfrm>
              <a:off x="3770015" y="3196161"/>
              <a:ext cx="1473453" cy="1438972"/>
            </a:xfrm>
            <a:prstGeom prst="ellipse">
              <a:avLst/>
            </a:prstGeom>
            <a:solidFill>
              <a:srgbClr val="0066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lIns="0" rIns="0" anchor="ctr"/>
            <a:lstStyle/>
            <a:p>
              <a:pPr algn="ctr">
                <a:defRPr/>
              </a:pPr>
              <a:r>
                <a:rPr lang="en-US" sz="1600" b="1" dirty="0">
                  <a:solidFill>
                    <a:schemeClr val="bg1"/>
                  </a:solidFill>
                  <a:latin typeface="Calibri"/>
                  <a:cs typeface="Calibri"/>
                </a:rPr>
                <a:t>Organization</a:t>
              </a:r>
            </a:p>
          </p:txBody>
        </p:sp>
      </p:grpSp>
    </p:spTree>
    <p:extLst>
      <p:ext uri="{BB962C8B-B14F-4D97-AF65-F5344CB8AC3E}">
        <p14:creationId xmlns:p14="http://schemas.microsoft.com/office/powerpoint/2010/main" val="924642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228600"/>
            <a:ext cx="8077200" cy="860424"/>
          </a:xfrm>
        </p:spPr>
        <p:txBody>
          <a:bodyPr>
            <a:noAutofit/>
          </a:bodyPr>
          <a:lstStyle/>
          <a:p>
            <a: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t>The 7 core subjects</a:t>
            </a:r>
          </a:p>
        </p:txBody>
      </p:sp>
      <p:sp>
        <p:nvSpPr>
          <p:cNvPr id="7" name="Content Placeholder 6"/>
          <p:cNvSpPr>
            <a:spLocks noGrp="1"/>
          </p:cNvSpPr>
          <p:nvPr>
            <p:ph sz="quarter" idx="1"/>
          </p:nvPr>
        </p:nvSpPr>
        <p:spPr>
          <a:xfrm>
            <a:off x="419100" y="1089024"/>
            <a:ext cx="4244340" cy="5464176"/>
          </a:xfrm>
        </p:spPr>
        <p:txBody>
          <a:bodyPr>
            <a:noAutofit/>
          </a:bodyPr>
          <a:lstStyle/>
          <a:p>
            <a:r>
              <a:rPr lang="en-US" b="1" dirty="0"/>
              <a:t>Each</a:t>
            </a:r>
            <a:r>
              <a:rPr lang="en-US" dirty="0"/>
              <a:t> of the 7 </a:t>
            </a:r>
            <a:r>
              <a:rPr lang="en-US" b="1" dirty="0"/>
              <a:t>core subjects</a:t>
            </a:r>
            <a:r>
              <a:rPr lang="en-US" dirty="0"/>
              <a:t> is relevant to every organization and should be considered.</a:t>
            </a:r>
          </a:p>
          <a:p>
            <a:r>
              <a:rPr lang="en-US" dirty="0"/>
              <a:t>Users then review </a:t>
            </a:r>
            <a:r>
              <a:rPr lang="en-US" b="1" dirty="0"/>
              <a:t>specific issues</a:t>
            </a:r>
            <a:r>
              <a:rPr lang="en-US" dirty="0"/>
              <a:t> (37 in all) listed under each core subject to identify those issues that are relevant and significant.</a:t>
            </a:r>
          </a:p>
          <a:p>
            <a:r>
              <a:rPr lang="en-US" dirty="0"/>
              <a:t>Not all of the 37 specific issues will be relevant to each user.  </a:t>
            </a:r>
          </a:p>
          <a:p>
            <a:endParaRPr lang="en-US" dirty="0"/>
          </a:p>
          <a:p>
            <a:endParaRPr lang="en-US" dirty="0"/>
          </a:p>
        </p:txBody>
      </p:sp>
      <p:sp>
        <p:nvSpPr>
          <p:cNvPr id="8" name="Content Placeholder 7"/>
          <p:cNvSpPr>
            <a:spLocks noGrp="1"/>
          </p:cNvSpPr>
          <p:nvPr>
            <p:ph sz="quarter" idx="2"/>
          </p:nvPr>
        </p:nvSpPr>
        <p:spPr>
          <a:xfrm>
            <a:off x="4937760" y="1089024"/>
            <a:ext cx="4041140" cy="5108576"/>
          </a:xfrm>
        </p:spPr>
        <p:txBody>
          <a:bodyPr>
            <a:noAutofit/>
          </a:bodyPr>
          <a:lstStyle/>
          <a:p>
            <a:r>
              <a:rPr lang="en-US" dirty="0"/>
              <a:t>Cross-cutting considerations appear in all the 7 core subjects:</a:t>
            </a:r>
          </a:p>
          <a:p>
            <a:pPr lvl="1">
              <a:buFont typeface="Wingdings" pitchFamily="2" charset="2"/>
              <a:buChar char="Ø"/>
            </a:pPr>
            <a:r>
              <a:rPr lang="en-US" sz="2800" dirty="0"/>
              <a:t>economic aspects</a:t>
            </a:r>
          </a:p>
          <a:p>
            <a:pPr lvl="1">
              <a:buFont typeface="Wingdings" pitchFamily="2" charset="2"/>
              <a:buChar char="Ø"/>
            </a:pPr>
            <a:r>
              <a:rPr lang="en-US" sz="2800" dirty="0"/>
              <a:t>health and safety</a:t>
            </a:r>
          </a:p>
          <a:p>
            <a:pPr lvl="1">
              <a:buFont typeface="Wingdings" pitchFamily="2" charset="2"/>
              <a:buChar char="Ø"/>
            </a:pPr>
            <a:r>
              <a:rPr lang="en-US" sz="2800" dirty="0"/>
              <a:t>the value chain</a:t>
            </a:r>
          </a:p>
          <a:p>
            <a:pPr lvl="1">
              <a:buFont typeface="Wingdings" pitchFamily="2" charset="2"/>
              <a:buChar char="Ø"/>
            </a:pPr>
            <a:r>
              <a:rPr lang="en-US" sz="2800" dirty="0"/>
              <a:t>gender balance</a:t>
            </a:r>
          </a:p>
          <a:p>
            <a:pPr lvl="1">
              <a:buFont typeface="Wingdings" pitchFamily="2" charset="2"/>
              <a:buChar char="Ø"/>
            </a:pPr>
            <a:r>
              <a:rPr lang="en-US" sz="2800" dirty="0"/>
              <a:t>communication with stakeholders</a:t>
            </a:r>
          </a:p>
          <a:p>
            <a:pPr marL="457200" lvl="1" indent="0">
              <a:buNone/>
            </a:pPr>
            <a:endParaRPr lang="en-US" sz="2800" dirty="0"/>
          </a:p>
          <a:p>
            <a:pPr marL="457200" lvl="1" indent="0">
              <a:buNone/>
            </a:pPr>
            <a:r>
              <a:rPr lang="en-US" sz="2800" i="1" dirty="0">
                <a:solidFill>
                  <a:srgbClr val="002060"/>
                </a:solidFill>
              </a:rPr>
              <a:t>See Appendix for the complete list of issues for each Core Subject</a:t>
            </a:r>
            <a:endParaRPr lang="en-US" sz="2800" dirty="0"/>
          </a:p>
        </p:txBody>
      </p:sp>
    </p:spTree>
    <p:extLst>
      <p:ext uri="{BB962C8B-B14F-4D97-AF65-F5344CB8AC3E}">
        <p14:creationId xmlns:p14="http://schemas.microsoft.com/office/powerpoint/2010/main" val="2177862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Autofit/>
          </a:bodyPr>
          <a:lstStyle/>
          <a:p>
            <a:r>
              <a:rPr lang="en-US" sz="3600" dirty="0">
                <a:solidFill>
                  <a:srgbClr val="0070C0"/>
                </a:solidFill>
              </a:rPr>
              <a:t>Core subject:  Organizational governance</a:t>
            </a:r>
          </a:p>
        </p:txBody>
      </p:sp>
      <p:sp>
        <p:nvSpPr>
          <p:cNvPr id="5" name="Content Placeholder 4"/>
          <p:cNvSpPr>
            <a:spLocks noGrp="1"/>
          </p:cNvSpPr>
          <p:nvPr>
            <p:ph sz="quarter" idx="1"/>
          </p:nvPr>
        </p:nvSpPr>
        <p:spPr>
          <a:xfrm>
            <a:off x="762000" y="1714500"/>
            <a:ext cx="7924800" cy="4889500"/>
          </a:xfrm>
        </p:spPr>
        <p:txBody>
          <a:bodyPr>
            <a:normAutofit fontScale="92500" lnSpcReduction="20000"/>
          </a:bodyPr>
          <a:lstStyle/>
          <a:p>
            <a:r>
              <a:rPr lang="en-US" sz="2400" dirty="0"/>
              <a:t>Leaders should practice and promote ethical behavior, accountability and transparency </a:t>
            </a:r>
          </a:p>
          <a:p>
            <a:r>
              <a:rPr lang="en-US" sz="2400" dirty="0"/>
              <a:t>ISO 26000 suggests tools for integrating SR into core organizational decisions</a:t>
            </a:r>
            <a:br>
              <a:rPr lang="en-US" sz="2400" dirty="0"/>
            </a:br>
            <a:endParaRPr lang="en-US" sz="2400" dirty="0"/>
          </a:p>
          <a:p>
            <a:pPr>
              <a:buNone/>
            </a:pPr>
            <a:r>
              <a:rPr lang="en-US" dirty="0">
                <a:solidFill>
                  <a:srgbClr val="002060"/>
                </a:solidFill>
              </a:rPr>
              <a:t>Some specific issues for SR improvement:</a:t>
            </a:r>
          </a:p>
          <a:p>
            <a:r>
              <a:rPr lang="en-US" sz="2400" dirty="0"/>
              <a:t>Develop incentives for performance on social responsibility</a:t>
            </a:r>
          </a:p>
          <a:p>
            <a:r>
              <a:rPr lang="en-US" sz="2400" dirty="0"/>
              <a:t>Adjust organizational structure to include third-party review of sensitive areas such as financial management, etc.</a:t>
            </a:r>
          </a:p>
          <a:p>
            <a:r>
              <a:rPr lang="en-US" sz="2400" dirty="0"/>
              <a:t>Create ways to track decisions and their implementation, to ensure accountability and follow-through</a:t>
            </a:r>
          </a:p>
          <a:p>
            <a:r>
              <a:rPr lang="en-US" sz="2400" dirty="0"/>
              <a:t>Implement processes for meaningful (two-way) communication with stakeholders </a:t>
            </a:r>
            <a:endParaRPr lang="en-US" dirty="0"/>
          </a:p>
        </p:txBody>
      </p:sp>
    </p:spTree>
    <p:extLst>
      <p:ext uri="{BB962C8B-B14F-4D97-AF65-F5344CB8AC3E}">
        <p14:creationId xmlns:p14="http://schemas.microsoft.com/office/powerpoint/2010/main" val="3681454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vert="horz" lIns="91440" tIns="45720" rIns="91440" bIns="45720" rtlCol="0" anchor="ctr">
            <a:noAutofit/>
          </a:bodyPr>
          <a:lstStyle/>
          <a:p>
            <a:r>
              <a:rPr lang="en-US" sz="4000" dirty="0">
                <a:solidFill>
                  <a:srgbClr val="0070C0"/>
                </a:solidFill>
              </a:rPr>
              <a:t>Core subject: Human rights</a:t>
            </a:r>
          </a:p>
        </p:txBody>
      </p:sp>
      <p:sp>
        <p:nvSpPr>
          <p:cNvPr id="5" name="Content Placeholder 4"/>
          <p:cNvSpPr>
            <a:spLocks noGrp="1"/>
          </p:cNvSpPr>
          <p:nvPr>
            <p:ph sz="quarter" idx="1"/>
          </p:nvPr>
        </p:nvSpPr>
        <p:spPr>
          <a:xfrm>
            <a:off x="914400" y="1298576"/>
            <a:ext cx="7772400" cy="5057775"/>
          </a:xfrm>
        </p:spPr>
        <p:txBody>
          <a:bodyPr>
            <a:normAutofit fontScale="92500" lnSpcReduction="20000"/>
          </a:bodyPr>
          <a:lstStyle/>
          <a:p>
            <a:r>
              <a:rPr lang="en-US" sz="2400" dirty="0"/>
              <a:t>ISO 26000 encourages users to identify and respond to members of vulnerable groups within their sphere of influence</a:t>
            </a:r>
          </a:p>
          <a:p>
            <a:r>
              <a:rPr lang="en-US" sz="2400" dirty="0"/>
              <a:t>Users should avoid complicity;  that is, avoid assisting those abusing others, and avoid benefiting directly from abuses committed by someone else</a:t>
            </a:r>
          </a:p>
          <a:p>
            <a:endParaRPr lang="en-US" sz="2400" dirty="0"/>
          </a:p>
          <a:p>
            <a:pPr>
              <a:buNone/>
            </a:pPr>
            <a:r>
              <a:rPr lang="en-US" dirty="0">
                <a:solidFill>
                  <a:srgbClr val="002060"/>
                </a:solidFill>
              </a:rPr>
              <a:t>Some specific issues for SR improvement:</a:t>
            </a:r>
          </a:p>
          <a:p>
            <a:r>
              <a:rPr lang="en-US" sz="2400" dirty="0"/>
              <a:t>develop mechanisms for “due diligence”: ways to identify, address and prevent actual or potential human rights damage resulting from your activities</a:t>
            </a:r>
          </a:p>
          <a:p>
            <a:r>
              <a:rPr lang="en-US" sz="2400" dirty="0"/>
              <a:t>examine the treatment of vulnerable groups in your context, such as: indigenous peoples, girls and women, those historically discriminated against on the basis of race, ethnicity or religion, people with disabilities, the elderly, migrants, etc.</a:t>
            </a:r>
          </a:p>
          <a:p>
            <a:r>
              <a:rPr lang="en-US" sz="2400" dirty="0"/>
              <a:t>provide remedy and grievance procedures</a:t>
            </a:r>
            <a:endParaRPr lang="en-US" sz="2400" dirty="0">
              <a:solidFill>
                <a:schemeClr val="tx2">
                  <a:lumMod val="75000"/>
                </a:schemeClr>
              </a:solidFill>
            </a:endParaRPr>
          </a:p>
        </p:txBody>
      </p:sp>
    </p:spTree>
    <p:extLst>
      <p:ext uri="{BB962C8B-B14F-4D97-AF65-F5344CB8AC3E}">
        <p14:creationId xmlns:p14="http://schemas.microsoft.com/office/powerpoint/2010/main" val="2076253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5419"/>
            <a:ext cx="8235950" cy="827882"/>
          </a:xfrm>
        </p:spPr>
        <p:txBody>
          <a:bodyPr>
            <a:noAutofit/>
          </a:bodyPr>
          <a:lstStyle/>
          <a:p>
            <a:r>
              <a:rPr lang="en-US" sz="4000" dirty="0">
                <a:solidFill>
                  <a:srgbClr val="0070C0"/>
                </a:solidFill>
              </a:rPr>
              <a:t>Core subject: </a:t>
            </a:r>
            <a:r>
              <a:rPr lang="en-US" sz="4000" dirty="0" err="1">
                <a:solidFill>
                  <a:srgbClr val="0070C0"/>
                </a:solidFill>
              </a:rPr>
              <a:t>Labour</a:t>
            </a:r>
            <a:r>
              <a:rPr lang="en-US" sz="4000" dirty="0">
                <a:solidFill>
                  <a:srgbClr val="0070C0"/>
                </a:solidFill>
              </a:rPr>
              <a:t> practices</a:t>
            </a:r>
          </a:p>
        </p:txBody>
      </p:sp>
      <p:sp>
        <p:nvSpPr>
          <p:cNvPr id="5" name="Content Placeholder 4"/>
          <p:cNvSpPr>
            <a:spLocks noGrp="1"/>
          </p:cNvSpPr>
          <p:nvPr>
            <p:ph sz="quarter" idx="1"/>
          </p:nvPr>
        </p:nvSpPr>
        <p:spPr>
          <a:xfrm>
            <a:off x="533400" y="1082676"/>
            <a:ext cx="8229600" cy="5470524"/>
          </a:xfrm>
        </p:spPr>
        <p:txBody>
          <a:bodyPr>
            <a:normAutofit fontScale="55000" lnSpcReduction="20000"/>
          </a:bodyPr>
          <a:lstStyle/>
          <a:p>
            <a:r>
              <a:rPr lang="en-US" sz="3300" dirty="0"/>
              <a:t>Everyone should be able to earn a living wage through freely chosen work (not forced labor or slavery)</a:t>
            </a:r>
          </a:p>
          <a:p>
            <a:r>
              <a:rPr lang="en-US" sz="3300" dirty="0"/>
              <a:t>All workers should experience just and favorable conditions at work</a:t>
            </a:r>
          </a:p>
          <a:p>
            <a:r>
              <a:rPr lang="en-US" sz="3300" dirty="0"/>
              <a:t>Responsibility goes beyond workplaces that an organization owns or directly controls</a:t>
            </a:r>
          </a:p>
          <a:p>
            <a:endParaRPr lang="en-US" sz="3300" dirty="0"/>
          </a:p>
          <a:p>
            <a:pPr>
              <a:buNone/>
            </a:pPr>
            <a:r>
              <a:rPr lang="en-US" sz="4400" dirty="0">
                <a:solidFill>
                  <a:srgbClr val="002060"/>
                </a:solidFill>
              </a:rPr>
              <a:t>Some specific issues for SR improvement:</a:t>
            </a:r>
          </a:p>
          <a:p>
            <a:r>
              <a:rPr lang="en-US" sz="3300" dirty="0"/>
              <a:t>Eliminate child </a:t>
            </a:r>
            <a:r>
              <a:rPr lang="en-US" sz="3300" dirty="0" err="1"/>
              <a:t>labour</a:t>
            </a:r>
            <a:r>
              <a:rPr lang="en-US" sz="3300" dirty="0"/>
              <a:t> and forced </a:t>
            </a:r>
            <a:r>
              <a:rPr lang="en-US" sz="3300" dirty="0" err="1"/>
              <a:t>labour</a:t>
            </a:r>
            <a:r>
              <a:rPr lang="en-US" sz="3300" dirty="0"/>
              <a:t> </a:t>
            </a:r>
            <a:r>
              <a:rPr lang="en-US" sz="3300" dirty="0">
                <a:solidFill>
                  <a:srgbClr val="008000"/>
                </a:solidFill>
              </a:rPr>
              <a:t>(*)</a:t>
            </a:r>
          </a:p>
          <a:p>
            <a:r>
              <a:rPr lang="en-US" sz="3300" dirty="0"/>
              <a:t>Comply with laws and regulations on the rights of unions and collective bargaining, and social protection (medical coverage, disability leave, etc. </a:t>
            </a:r>
            <a:r>
              <a:rPr lang="en-US" sz="3300" dirty="0">
                <a:solidFill>
                  <a:srgbClr val="008000"/>
                </a:solidFill>
              </a:rPr>
              <a:t>(*)</a:t>
            </a:r>
          </a:p>
          <a:p>
            <a:r>
              <a:rPr lang="en-US" sz="3300" dirty="0"/>
              <a:t>Eliminate discrimination in hiring and dismissals </a:t>
            </a:r>
            <a:r>
              <a:rPr lang="en-US" sz="3300" dirty="0">
                <a:solidFill>
                  <a:srgbClr val="008000"/>
                </a:solidFill>
              </a:rPr>
              <a:t>(*)</a:t>
            </a:r>
          </a:p>
          <a:p>
            <a:pPr marL="0" indent="0">
              <a:buNone/>
            </a:pPr>
            <a:r>
              <a:rPr lang="en-US" sz="3300" dirty="0">
                <a:solidFill>
                  <a:srgbClr val="008000"/>
                </a:solidFill>
              </a:rPr>
              <a:t>(*) These are recognized as basic human rights (ISO 26000:2010, 6.3)</a:t>
            </a:r>
          </a:p>
          <a:p>
            <a:r>
              <a:rPr lang="en-US" sz="3300" dirty="0"/>
              <a:t>Understand and control the health and safety risk involved in activities; provide safety equipment and training</a:t>
            </a:r>
          </a:p>
          <a:p>
            <a:r>
              <a:rPr lang="en-US" sz="3300" dirty="0"/>
              <a:t>Consider the impact on workers’ family lives when making scheduling decisions</a:t>
            </a:r>
          </a:p>
          <a:p>
            <a:r>
              <a:rPr lang="en-US" sz="3300" dirty="0"/>
              <a:t>Avoid contracting with suppliers or sub-contractors who use unfair or abusive </a:t>
            </a:r>
            <a:r>
              <a:rPr lang="en-US" sz="3300" dirty="0" err="1"/>
              <a:t>labour</a:t>
            </a:r>
            <a:r>
              <a:rPr lang="en-US" sz="3300" dirty="0"/>
              <a:t> practices, including child </a:t>
            </a:r>
            <a:r>
              <a:rPr lang="en-US" sz="3300" dirty="0" err="1"/>
              <a:t>labour</a:t>
            </a:r>
            <a:endParaRPr lang="en-US" dirty="0">
              <a:solidFill>
                <a:schemeClr val="tx2">
                  <a:lumMod val="50000"/>
                </a:schemeClr>
              </a:solidFill>
            </a:endParaRPr>
          </a:p>
        </p:txBody>
      </p:sp>
    </p:spTree>
    <p:extLst>
      <p:ext uri="{BB962C8B-B14F-4D97-AF65-F5344CB8AC3E}">
        <p14:creationId xmlns:p14="http://schemas.microsoft.com/office/powerpoint/2010/main" val="2035031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0477"/>
            <a:ext cx="8229600" cy="743712"/>
          </a:xfrm>
        </p:spPr>
        <p:txBody>
          <a:bodyPr>
            <a:noAutofit/>
          </a:bodyPr>
          <a:lstStyle/>
          <a:p>
            <a:r>
              <a:rPr lang="en-US" dirty="0">
                <a:solidFill>
                  <a:srgbClr val="0070C0"/>
                </a:solidFill>
              </a:rPr>
              <a:t>1. About this presentation</a:t>
            </a:r>
          </a:p>
        </p:txBody>
      </p:sp>
      <p:sp>
        <p:nvSpPr>
          <p:cNvPr id="4" name="Content Placeholder 3"/>
          <p:cNvSpPr>
            <a:spLocks noGrp="1"/>
          </p:cNvSpPr>
          <p:nvPr>
            <p:ph idx="1"/>
          </p:nvPr>
        </p:nvSpPr>
        <p:spPr>
          <a:xfrm>
            <a:off x="457200" y="1412790"/>
            <a:ext cx="7772400" cy="5029200"/>
          </a:xfrm>
        </p:spPr>
        <p:txBody>
          <a:bodyPr>
            <a:normAutofit/>
          </a:bodyPr>
          <a:lstStyle/>
          <a:p>
            <a:r>
              <a:rPr lang="en-US" sz="2000" dirty="0"/>
              <a:t>Basic introduction to ISO 26000, Guidance on Social Responsibility:</a:t>
            </a:r>
          </a:p>
          <a:p>
            <a:pPr>
              <a:buFont typeface="Wingdings" pitchFamily="2" charset="2"/>
              <a:buChar char="Ø"/>
            </a:pPr>
            <a:r>
              <a:rPr lang="en-US" sz="1800" dirty="0"/>
              <a:t>emphasizes key definitions and main points</a:t>
            </a:r>
          </a:p>
          <a:p>
            <a:pPr>
              <a:buFont typeface="Wingdings" pitchFamily="2" charset="2"/>
              <a:buChar char="Ø"/>
            </a:pPr>
            <a:r>
              <a:rPr lang="en-US" sz="1800" dirty="0"/>
              <a:t>provides an overview, not a complete summary</a:t>
            </a:r>
          </a:p>
          <a:p>
            <a:pPr>
              <a:buFont typeface="Wingdings" pitchFamily="2" charset="2"/>
              <a:buChar char="Ø"/>
            </a:pPr>
            <a:r>
              <a:rPr lang="en-US" sz="1800" dirty="0"/>
              <a:t>presents a starting point for further exploration and use </a:t>
            </a:r>
            <a:br>
              <a:rPr lang="en-US" sz="1800" dirty="0"/>
            </a:br>
            <a:endParaRPr lang="en-US" sz="1800" dirty="0"/>
          </a:p>
          <a:p>
            <a:r>
              <a:rPr lang="en-US" sz="2000" dirty="0"/>
              <a:t>Intended for people and organizations from all sectors of their societies, and from any region of the world</a:t>
            </a:r>
            <a:br>
              <a:rPr lang="en-US" sz="2000" dirty="0"/>
            </a:br>
            <a:endParaRPr lang="en-US" sz="2000" dirty="0"/>
          </a:p>
          <a:p>
            <a:r>
              <a:rPr lang="en-US" sz="2000" dirty="0"/>
              <a:t>Open source, free of charge, available to anyone to use, and to customize to fit their own context </a:t>
            </a:r>
            <a:r>
              <a:rPr lang="en-US" sz="2000"/>
              <a:t>and needs</a:t>
            </a:r>
          </a:p>
          <a:p>
            <a:endParaRPr lang="en-US" sz="2000" dirty="0"/>
          </a:p>
          <a:p>
            <a:pPr algn="just"/>
            <a:endParaRPr lang="en-US" sz="2000" dirty="0"/>
          </a:p>
          <a:p>
            <a:pPr algn="just">
              <a:buNone/>
            </a:pPr>
            <a:endParaRPr lang="en-US" sz="2000" dirty="0"/>
          </a:p>
        </p:txBody>
      </p:sp>
    </p:spTree>
    <p:extLst>
      <p:ext uri="{BB962C8B-B14F-4D97-AF65-F5344CB8AC3E}">
        <p14:creationId xmlns:p14="http://schemas.microsoft.com/office/powerpoint/2010/main" val="3041092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3774"/>
          </a:xfrm>
        </p:spPr>
        <p:txBody>
          <a:bodyPr>
            <a:normAutofit/>
          </a:bodyPr>
          <a:lstStyle/>
          <a:p>
            <a:r>
              <a:rPr lang="en-US" sz="4000" dirty="0">
                <a:solidFill>
                  <a:srgbClr val="0070C0"/>
                </a:solidFill>
              </a:rPr>
              <a:t>Core subject: Environment</a:t>
            </a:r>
            <a:r>
              <a:rPr lang="en-US" sz="3200" b="1" dirty="0"/>
              <a:t> </a:t>
            </a:r>
            <a:endParaRPr lang="en-US" sz="3200" dirty="0"/>
          </a:p>
        </p:txBody>
      </p:sp>
      <p:sp>
        <p:nvSpPr>
          <p:cNvPr id="4" name="Content Placeholder 3"/>
          <p:cNvSpPr>
            <a:spLocks noGrp="1"/>
          </p:cNvSpPr>
          <p:nvPr>
            <p:ph sz="quarter" idx="1"/>
          </p:nvPr>
        </p:nvSpPr>
        <p:spPr>
          <a:xfrm>
            <a:off x="666750" y="1282700"/>
            <a:ext cx="7994650" cy="5219700"/>
          </a:xfrm>
        </p:spPr>
        <p:txBody>
          <a:bodyPr>
            <a:normAutofit/>
          </a:bodyPr>
          <a:lstStyle/>
          <a:p>
            <a:pPr>
              <a:buNone/>
            </a:pPr>
            <a:r>
              <a:rPr lang="en-US" sz="2400" dirty="0">
                <a:solidFill>
                  <a:srgbClr val="002060"/>
                </a:solidFill>
              </a:rPr>
              <a:t>Some specific issues for SR improvement:</a:t>
            </a:r>
          </a:p>
          <a:p>
            <a:r>
              <a:rPr lang="en-US" sz="2400" dirty="0"/>
              <a:t>Prevent pollution; reduce emissions of pollutants into the air, water and soil as much as possible</a:t>
            </a:r>
          </a:p>
          <a:p>
            <a:r>
              <a:rPr lang="en-US" sz="2400" dirty="0"/>
              <a:t>Practice green procurement – evaluate suppliers of goods and services on their environmental impacts</a:t>
            </a:r>
            <a:endParaRPr lang="en-US" sz="2400" b="1" dirty="0">
              <a:solidFill>
                <a:srgbClr val="FF0000"/>
              </a:solidFill>
            </a:endParaRPr>
          </a:p>
          <a:p>
            <a:r>
              <a:rPr lang="en-US" sz="2400" dirty="0"/>
              <a:t>Use sustainable, renewable resources whenever possible</a:t>
            </a:r>
          </a:p>
          <a:p>
            <a:r>
              <a:rPr lang="en-US" sz="2400" dirty="0"/>
              <a:t>Conserve water in operations</a:t>
            </a:r>
          </a:p>
          <a:p>
            <a:r>
              <a:rPr lang="en-US" sz="2400" dirty="0"/>
              <a:t>Practice life-cycle approach(including disposal) – aim to reduce waste, re-use products or components, and re-cycle materials</a:t>
            </a:r>
          </a:p>
          <a:p>
            <a:endParaRPr lang="en-US" sz="2400" dirty="0"/>
          </a:p>
        </p:txBody>
      </p:sp>
    </p:spTree>
    <p:extLst>
      <p:ext uri="{BB962C8B-B14F-4D97-AF65-F5344CB8AC3E}">
        <p14:creationId xmlns:p14="http://schemas.microsoft.com/office/powerpoint/2010/main" val="3719880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50826"/>
            <a:ext cx="7886700" cy="1325563"/>
          </a:xfrm>
        </p:spPr>
        <p:txBody>
          <a:bodyPr>
            <a:normAutofit/>
          </a:bodyPr>
          <a:lstStyle/>
          <a:p>
            <a:r>
              <a:rPr lang="en-US" sz="4000" dirty="0">
                <a:solidFill>
                  <a:srgbClr val="0070C0"/>
                </a:solidFill>
              </a:rPr>
              <a:t>Core subject: Fair operating practices</a:t>
            </a:r>
          </a:p>
        </p:txBody>
      </p:sp>
      <p:sp>
        <p:nvSpPr>
          <p:cNvPr id="4" name="Content Placeholder 3"/>
          <p:cNvSpPr>
            <a:spLocks noGrp="1"/>
          </p:cNvSpPr>
          <p:nvPr>
            <p:ph sz="quarter" idx="1"/>
          </p:nvPr>
        </p:nvSpPr>
        <p:spPr>
          <a:xfrm>
            <a:off x="628650" y="1630362"/>
            <a:ext cx="7772400" cy="4908551"/>
          </a:xfrm>
        </p:spPr>
        <p:txBody>
          <a:bodyPr>
            <a:normAutofit/>
          </a:bodyPr>
          <a:lstStyle/>
          <a:p>
            <a:pPr>
              <a:buNone/>
            </a:pPr>
            <a:r>
              <a:rPr lang="en-US" sz="2400" dirty="0">
                <a:solidFill>
                  <a:srgbClr val="002060"/>
                </a:solidFill>
              </a:rPr>
              <a:t>Some specific issues for SR improvement:</a:t>
            </a:r>
          </a:p>
          <a:p>
            <a:r>
              <a:rPr lang="en-US" sz="2400" dirty="0"/>
              <a:t>Practice honesty – don’t ask for or accept bribes; don’t attempt to break laws through use of political influence</a:t>
            </a:r>
          </a:p>
          <a:p>
            <a:r>
              <a:rPr lang="en-US" sz="2400" dirty="0"/>
              <a:t>Respect property rights; pay fair compensation for property you acquire or use</a:t>
            </a:r>
          </a:p>
          <a:p>
            <a:r>
              <a:rPr lang="en-US" sz="2400" dirty="0"/>
              <a:t>Treat suppliers and customers/consumers fairly, including prompt payment of bills and prompt attention to problems</a:t>
            </a:r>
          </a:p>
          <a:p>
            <a:r>
              <a:rPr lang="en-US" sz="2400" dirty="0"/>
              <a:t>Examine your value chain/supply chain, and be sure you are paying enough to enable your suppliers to fulfill their own social responsibilities</a:t>
            </a:r>
          </a:p>
        </p:txBody>
      </p:sp>
    </p:spTree>
    <p:extLst>
      <p:ext uri="{BB962C8B-B14F-4D97-AF65-F5344CB8AC3E}">
        <p14:creationId xmlns:p14="http://schemas.microsoft.com/office/powerpoint/2010/main" val="4167360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0026"/>
            <a:ext cx="8210550" cy="1325563"/>
          </a:xfrm>
        </p:spPr>
        <p:txBody>
          <a:bodyPr>
            <a:normAutofit/>
          </a:bodyPr>
          <a:lstStyle/>
          <a:p>
            <a:r>
              <a:rPr lang="en-US" sz="4000" dirty="0">
                <a:solidFill>
                  <a:srgbClr val="0070C0"/>
                </a:solidFill>
              </a:rPr>
              <a:t>Core subject: Consumer issues</a:t>
            </a:r>
          </a:p>
        </p:txBody>
      </p:sp>
      <p:sp>
        <p:nvSpPr>
          <p:cNvPr id="4" name="Content Placeholder 3"/>
          <p:cNvSpPr>
            <a:spLocks noGrp="1"/>
          </p:cNvSpPr>
          <p:nvPr>
            <p:ph sz="quarter" idx="1"/>
          </p:nvPr>
        </p:nvSpPr>
        <p:spPr>
          <a:xfrm>
            <a:off x="914400" y="1524000"/>
            <a:ext cx="7772400" cy="4800600"/>
          </a:xfrm>
        </p:spPr>
        <p:txBody>
          <a:bodyPr>
            <a:noAutofit/>
          </a:bodyPr>
          <a:lstStyle/>
          <a:p>
            <a:pPr>
              <a:buNone/>
            </a:pPr>
            <a:r>
              <a:rPr lang="en-US" sz="2400" dirty="0">
                <a:solidFill>
                  <a:srgbClr val="002060"/>
                </a:solidFill>
              </a:rPr>
              <a:t>Some specific issues for SR improvement</a:t>
            </a:r>
            <a:r>
              <a:rPr lang="en-US" sz="2400" dirty="0">
                <a:solidFill>
                  <a:schemeClr val="tx2">
                    <a:lumMod val="50000"/>
                  </a:schemeClr>
                </a:solidFill>
              </a:rPr>
              <a:t>:</a:t>
            </a:r>
          </a:p>
          <a:p>
            <a:r>
              <a:rPr lang="en-US" sz="2400" dirty="0"/>
              <a:t>Protect consumers’ health and safety; design and test products to ensure this</a:t>
            </a:r>
          </a:p>
          <a:p>
            <a:r>
              <a:rPr lang="en-US" sz="2400" dirty="0"/>
              <a:t>Reduce waste by minimizing packing material and, if appropriate, offer recycling and disposal services</a:t>
            </a:r>
          </a:p>
          <a:p>
            <a:r>
              <a:rPr lang="en-US" sz="2400" dirty="0"/>
              <a:t>Eliminate or minimize negative health and environmental impacts of products and services, such as noise or waste</a:t>
            </a:r>
          </a:p>
          <a:p>
            <a:r>
              <a:rPr lang="en-US" sz="2400" dirty="0"/>
              <a:t>Pay particular attention to the information needs of vulnerable individuals (for example, those with limited vision or hearing, or poor reading ability)</a:t>
            </a:r>
          </a:p>
        </p:txBody>
      </p:sp>
    </p:spTree>
    <p:extLst>
      <p:ext uri="{BB962C8B-B14F-4D97-AF65-F5344CB8AC3E}">
        <p14:creationId xmlns:p14="http://schemas.microsoft.com/office/powerpoint/2010/main" val="4701650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912100" cy="868362"/>
          </a:xfrm>
        </p:spPr>
        <p:txBody>
          <a:bodyPr>
            <a:noAutofit/>
          </a:bodyPr>
          <a:lstStyle/>
          <a:p>
            <a:r>
              <a:rPr lang="en-US" sz="4000" dirty="0">
                <a:solidFill>
                  <a:srgbClr val="0070C0"/>
                </a:solidFill>
              </a:rPr>
              <a:t>Core subject: Community involvement and development</a:t>
            </a:r>
          </a:p>
        </p:txBody>
      </p:sp>
      <p:sp>
        <p:nvSpPr>
          <p:cNvPr id="5" name="Content Placeholder 4"/>
          <p:cNvSpPr>
            <a:spLocks noGrp="1"/>
          </p:cNvSpPr>
          <p:nvPr>
            <p:ph sz="quarter" idx="1"/>
          </p:nvPr>
        </p:nvSpPr>
        <p:spPr>
          <a:xfrm>
            <a:off x="1054100" y="1554162"/>
            <a:ext cx="7772400" cy="4984751"/>
          </a:xfrm>
        </p:spPr>
        <p:txBody>
          <a:bodyPr>
            <a:normAutofit fontScale="70000" lnSpcReduction="20000"/>
          </a:bodyPr>
          <a:lstStyle/>
          <a:p>
            <a:pPr>
              <a:buNone/>
            </a:pPr>
            <a:r>
              <a:rPr lang="en-US" dirty="0"/>
              <a:t>Actions that benefit communities - such as job creation, skill development, and provision of health, welfare and  other services - should be integrated into the core “business model”</a:t>
            </a:r>
          </a:p>
          <a:p>
            <a:pPr>
              <a:buNone/>
            </a:pPr>
            <a:r>
              <a:rPr lang="en-US" dirty="0">
                <a:solidFill>
                  <a:srgbClr val="002060"/>
                </a:solidFill>
              </a:rPr>
              <a:t>Some specific issues for SR improvement:</a:t>
            </a:r>
          </a:p>
          <a:p>
            <a:r>
              <a:rPr lang="en-US" dirty="0"/>
              <a:t>Consult directly with community members before designing programs</a:t>
            </a:r>
          </a:p>
          <a:p>
            <a:r>
              <a:rPr lang="en-US" dirty="0"/>
              <a:t>Focus on increasing local procurement and hiring</a:t>
            </a:r>
          </a:p>
          <a:p>
            <a:r>
              <a:rPr lang="en-US" dirty="0"/>
              <a:t>When investing in a community, consider the economic, social, and environmental impacts of your investment</a:t>
            </a:r>
          </a:p>
          <a:p>
            <a:r>
              <a:rPr lang="en-US" dirty="0"/>
              <a:t>Respect the traditional uses of natural resources by local populations, especially indigenous peoples</a:t>
            </a:r>
          </a:p>
          <a:p>
            <a:r>
              <a:rPr lang="en-US" dirty="0"/>
              <a:t>Fulfill tax and other legal responsibilities as described in law, even when punishments are not likely</a:t>
            </a:r>
          </a:p>
          <a:p>
            <a:r>
              <a:rPr lang="en-US" dirty="0"/>
              <a:t>Consider “social investment”:  programs and infrastructure which will improve quality of life, and which will increase the capacity of the community to develop sustainably</a:t>
            </a:r>
          </a:p>
        </p:txBody>
      </p:sp>
    </p:spTree>
    <p:extLst>
      <p:ext uri="{BB962C8B-B14F-4D97-AF65-F5344CB8AC3E}">
        <p14:creationId xmlns:p14="http://schemas.microsoft.com/office/powerpoint/2010/main" val="3558545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274638"/>
            <a:ext cx="7772400" cy="1325562"/>
          </a:xfrm>
        </p:spPr>
        <p:txBody>
          <a:bodyPr>
            <a:noAutofit/>
          </a:bodyPr>
          <a:lstStyle/>
          <a:p>
            <a:r>
              <a:rPr lang="en-US" sz="3600" dirty="0">
                <a:solidFill>
                  <a:srgbClr val="0070C0"/>
                </a:solidFill>
              </a:rPr>
              <a:t>A note:  “Community involvement and development” is different from philanthropy</a:t>
            </a:r>
          </a:p>
        </p:txBody>
      </p:sp>
      <p:sp>
        <p:nvSpPr>
          <p:cNvPr id="6" name="Content Placeholder 5"/>
          <p:cNvSpPr>
            <a:spLocks noGrp="1"/>
          </p:cNvSpPr>
          <p:nvPr>
            <p:ph sz="quarter" idx="1"/>
          </p:nvPr>
        </p:nvSpPr>
        <p:spPr>
          <a:xfrm>
            <a:off x="914400" y="2197100"/>
            <a:ext cx="7772400" cy="3949700"/>
          </a:xfrm>
        </p:spPr>
        <p:txBody>
          <a:bodyPr>
            <a:normAutofit/>
          </a:bodyPr>
          <a:lstStyle/>
          <a:p>
            <a:r>
              <a:rPr lang="en-US" sz="2000" dirty="0"/>
              <a:t>Philanthropic giving is an important element of SR use of wealth, in many cultures.  However, philanthropy is basically “top down” (the giver decides what projects and programs to fund).</a:t>
            </a:r>
          </a:p>
          <a:p>
            <a:pPr>
              <a:buNone/>
            </a:pPr>
            <a:r>
              <a:rPr lang="en-US" sz="2000" b="1" i="1" dirty="0"/>
              <a:t>  SR in the ISO 26000 context should encourage reciprocity – benefits and obligations for all involved – rather than exalting “givers” and  treating “receivers” as dependants</a:t>
            </a:r>
          </a:p>
          <a:p>
            <a:r>
              <a:rPr lang="en-US" sz="2000" dirty="0"/>
              <a:t>This is also an important point for charitable organizations to keep in mind, as their recipients are also  some of their stakeholders.</a:t>
            </a:r>
          </a:p>
          <a:p>
            <a:endParaRPr lang="en-US" sz="2000" dirty="0"/>
          </a:p>
        </p:txBody>
      </p:sp>
    </p:spTree>
    <p:extLst>
      <p:ext uri="{BB962C8B-B14F-4D97-AF65-F5344CB8AC3E}">
        <p14:creationId xmlns:p14="http://schemas.microsoft.com/office/powerpoint/2010/main" val="1518224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rgbClr val="0070C0"/>
                </a:solidFill>
              </a:rPr>
              <a:t>Stakeholder engagement and communication: a crucial component</a:t>
            </a:r>
          </a:p>
        </p:txBody>
      </p:sp>
      <p:sp>
        <p:nvSpPr>
          <p:cNvPr id="4" name="Content Placeholder 3"/>
          <p:cNvSpPr>
            <a:spLocks noGrp="1"/>
          </p:cNvSpPr>
          <p:nvPr>
            <p:ph sz="quarter" idx="1"/>
          </p:nvPr>
        </p:nvSpPr>
        <p:spPr>
          <a:xfrm>
            <a:off x="628650" y="2041525"/>
            <a:ext cx="7886700" cy="4351338"/>
          </a:xfrm>
        </p:spPr>
        <p:txBody>
          <a:bodyPr>
            <a:normAutofit fontScale="77500" lnSpcReduction="20000"/>
          </a:bodyPr>
          <a:lstStyle/>
          <a:p>
            <a:r>
              <a:rPr lang="en-US" dirty="0"/>
              <a:t>“Stakeholder identification and engagement are central to addressing an organization’s social responsibility.”  (ISO 26000:2010 Clause 5.3)</a:t>
            </a:r>
          </a:p>
          <a:p>
            <a:r>
              <a:rPr lang="en-US" dirty="0"/>
              <a:t>Communication establishes channels for exchanging knowledge, suggestions, complaints and ideas for solutions.  </a:t>
            </a:r>
          </a:p>
          <a:p>
            <a:r>
              <a:rPr lang="en-US" dirty="0"/>
              <a:t>Identifying stakeholders and developing channels of communication with them is one of the most rewarding </a:t>
            </a:r>
            <a:r>
              <a:rPr lang="en-US" u="sng" dirty="0"/>
              <a:t>and</a:t>
            </a:r>
            <a:r>
              <a:rPr lang="en-US" dirty="0"/>
              <a:t> most challenging parts of Social Responsibility.</a:t>
            </a:r>
          </a:p>
          <a:p>
            <a:r>
              <a:rPr lang="en-US" dirty="0"/>
              <a:t>Start to communicate respect and willingness to engage </a:t>
            </a:r>
            <a:r>
              <a:rPr lang="en-US" b="1" dirty="0"/>
              <a:t>before</a:t>
            </a:r>
            <a:r>
              <a:rPr lang="en-US" dirty="0"/>
              <a:t> a crisis emerges. </a:t>
            </a:r>
          </a:p>
          <a:p>
            <a:r>
              <a:rPr lang="en-US" dirty="0"/>
              <a:t>The goal is to build trust and credibility for the long term, not to find “quick fixes” for problems.</a:t>
            </a:r>
          </a:p>
          <a:p>
            <a:endParaRPr lang="en-US" dirty="0"/>
          </a:p>
        </p:txBody>
      </p:sp>
    </p:spTree>
    <p:extLst>
      <p:ext uri="{BB962C8B-B14F-4D97-AF65-F5344CB8AC3E}">
        <p14:creationId xmlns:p14="http://schemas.microsoft.com/office/powerpoint/2010/main" val="8964491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143000"/>
          </a:xfrm>
        </p:spPr>
        <p:txBody>
          <a:bodyPr>
            <a:normAutofit/>
          </a:bodyPr>
          <a:lstStyle/>
          <a:p>
            <a:r>
              <a:rPr lang="en-US" sz="3600" dirty="0">
                <a:solidFill>
                  <a:srgbClr val="0070C0"/>
                </a:solidFill>
              </a:rPr>
              <a:t>What is meant by the term “stakeholder”?</a:t>
            </a:r>
          </a:p>
        </p:txBody>
      </p:sp>
      <p:sp>
        <p:nvSpPr>
          <p:cNvPr id="4" name="Content Placeholder 3"/>
          <p:cNvSpPr>
            <a:spLocks noGrp="1"/>
          </p:cNvSpPr>
          <p:nvPr>
            <p:ph sz="quarter" idx="1"/>
          </p:nvPr>
        </p:nvSpPr>
        <p:spPr/>
        <p:txBody>
          <a:bodyPr>
            <a:normAutofit fontScale="92500" lnSpcReduction="10000"/>
          </a:bodyPr>
          <a:lstStyle/>
          <a:p>
            <a:r>
              <a:rPr lang="en-US" dirty="0"/>
              <a:t>ISO 26000 defines a “stakeholder” as “an individual or group that has an interest in any decision or activity of an organization.”</a:t>
            </a:r>
          </a:p>
          <a:p>
            <a:endParaRPr lang="en-US" dirty="0"/>
          </a:p>
          <a:p>
            <a:r>
              <a:rPr lang="en-US" dirty="0"/>
              <a:t>“Stakeholder engagement” is defined as “activity undertaken to create opportunities for dialogue between an organization and one or more of its stakeholders, with the aim of providing an informed basis for the organization’s decisions.”</a:t>
            </a:r>
          </a:p>
          <a:p>
            <a:pPr>
              <a:buNone/>
            </a:pPr>
            <a:endParaRPr lang="en-US" dirty="0"/>
          </a:p>
          <a:p>
            <a:pPr>
              <a:buNone/>
            </a:pPr>
            <a:r>
              <a:rPr lang="en-US" sz="1800" dirty="0"/>
              <a:t>Source:  ISO 26000:2010, Clause 2.20; 2.21</a:t>
            </a:r>
          </a:p>
        </p:txBody>
      </p:sp>
    </p:spTree>
    <p:extLst>
      <p:ext uri="{BB962C8B-B14F-4D97-AF65-F5344CB8AC3E}">
        <p14:creationId xmlns:p14="http://schemas.microsoft.com/office/powerpoint/2010/main" val="2066075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4400" y="274638"/>
            <a:ext cx="7772400" cy="868362"/>
          </a:xfrm>
        </p:spPr>
        <p:txBody>
          <a:bodyPr>
            <a:normAutofit/>
          </a:bodyPr>
          <a:lstStyle/>
          <a:p>
            <a: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t>Who are your stakeholders?</a:t>
            </a:r>
          </a:p>
        </p:txBody>
      </p:sp>
      <p:sp>
        <p:nvSpPr>
          <p:cNvPr id="5" name="Rectangle 4"/>
          <p:cNvSpPr/>
          <p:nvPr/>
        </p:nvSpPr>
        <p:spPr>
          <a:xfrm>
            <a:off x="914400" y="1219200"/>
            <a:ext cx="7696200" cy="5262979"/>
          </a:xfrm>
          <a:prstGeom prst="rect">
            <a:avLst/>
          </a:prstGeom>
        </p:spPr>
        <p:txBody>
          <a:bodyPr wrap="square">
            <a:spAutoFit/>
          </a:bodyPr>
          <a:lstStyle/>
          <a:p>
            <a:pPr>
              <a:buNone/>
            </a:pPr>
            <a:r>
              <a:rPr lang="en-US" sz="2400" b="1" dirty="0"/>
              <a:t>Stakeholders</a:t>
            </a:r>
            <a:r>
              <a:rPr lang="en-US" sz="2400" dirty="0"/>
              <a:t> are people or groups who are affected by the actions of your organization.  Often they also have the ability to affect you. This is why ISO 26000 emphasizes stakeholder involvement, and provides suggestions on how to go about it.</a:t>
            </a:r>
          </a:p>
          <a:p>
            <a:pPr>
              <a:buNone/>
            </a:pPr>
            <a:endParaRPr lang="en-US" sz="2400" dirty="0"/>
          </a:p>
          <a:p>
            <a:pPr>
              <a:buNone/>
            </a:pPr>
            <a:r>
              <a:rPr lang="en-US" sz="2400" b="1" dirty="0"/>
              <a:t>Stakeholder categories </a:t>
            </a:r>
            <a:r>
              <a:rPr lang="en-US" sz="2400" dirty="0"/>
              <a:t>include  workers, clients, purchasers, consumers, owners, investors, government officials, community residents, and suppliers.   For example, a hospital’s stakeholders could include doctors, nurses, patients, patients’ families, the owners of the hospital (could be a branch of government, or private investors), the community where the hospital is located, the suppliers of medical items, etc.</a:t>
            </a:r>
          </a:p>
        </p:txBody>
      </p:sp>
    </p:spTree>
    <p:extLst>
      <p:ext uri="{BB962C8B-B14F-4D97-AF65-F5344CB8AC3E}">
        <p14:creationId xmlns:p14="http://schemas.microsoft.com/office/powerpoint/2010/main" val="4738182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563"/>
            <a:ext cx="8229600" cy="1554162"/>
          </a:xfrm>
        </p:spPr>
        <p:txBody>
          <a:bodyPr>
            <a:noAutofit/>
          </a:bodyPr>
          <a:lstStyle/>
          <a:p>
            <a:r>
              <a:rPr lang="en-US" sz="3200" dirty="0">
                <a:solidFill>
                  <a:srgbClr val="0070C0"/>
                </a:solidFill>
              </a:rPr>
              <a:t>In order to improve organizational performance, stakeholder engagement should:</a:t>
            </a:r>
          </a:p>
        </p:txBody>
      </p:sp>
      <p:sp>
        <p:nvSpPr>
          <p:cNvPr id="3" name="Content Placeholder 2"/>
          <p:cNvSpPr>
            <a:spLocks noGrp="1"/>
          </p:cNvSpPr>
          <p:nvPr>
            <p:ph idx="1"/>
          </p:nvPr>
        </p:nvSpPr>
        <p:spPr>
          <a:xfrm>
            <a:off x="457200" y="2120900"/>
            <a:ext cx="8128000" cy="4038600"/>
          </a:xfrm>
        </p:spPr>
        <p:txBody>
          <a:bodyPr>
            <a:normAutofit/>
          </a:bodyPr>
          <a:lstStyle/>
          <a:p>
            <a:r>
              <a:rPr lang="en-US" sz="2000" dirty="0"/>
              <a:t>Include leaders of different stakeholder groups (ex. community, workers, stockholders), and also seek to involve the broader population to ensure fairness and to obtain different viewpoints</a:t>
            </a:r>
          </a:p>
          <a:p>
            <a:r>
              <a:rPr lang="en-US" sz="2000" dirty="0"/>
              <a:t>Emphasize </a:t>
            </a:r>
            <a:r>
              <a:rPr lang="en-US" sz="2000" u="sng" dirty="0"/>
              <a:t>two-way</a:t>
            </a:r>
            <a:r>
              <a:rPr lang="en-US" sz="2000" dirty="0"/>
              <a:t> communication (listen to your stakeholders, as well as explaining yourself to them)</a:t>
            </a:r>
          </a:p>
          <a:p>
            <a:r>
              <a:rPr lang="en-US" sz="2000" dirty="0"/>
              <a:t>Keep a realistic and positive tone;  avoid making vague or ambitious promises that can’t be kept</a:t>
            </a:r>
          </a:p>
          <a:p>
            <a:r>
              <a:rPr lang="en-US" sz="2000" dirty="0"/>
              <a:t>NOT be used mainly as a vehicle for publicity or photo opportunities</a:t>
            </a:r>
          </a:p>
        </p:txBody>
      </p:sp>
    </p:spTree>
    <p:extLst>
      <p:ext uri="{BB962C8B-B14F-4D97-AF65-F5344CB8AC3E}">
        <p14:creationId xmlns:p14="http://schemas.microsoft.com/office/powerpoint/2010/main" val="18087407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486" y="220717"/>
            <a:ext cx="7772400" cy="990272"/>
          </a:xfrm>
        </p:spPr>
        <p:txBody>
          <a:bodyPr>
            <a:noAutofit/>
          </a:bodyPr>
          <a:lstStyle/>
          <a:p>
            <a:r>
              <a:rPr lang="en-US" sz="3200" dirty="0">
                <a:solidFill>
                  <a:srgbClr val="0070C0"/>
                </a:solidFill>
                <a:latin typeface="Verdana" panose="020B0604030504040204" pitchFamily="34" charset="0"/>
                <a:ea typeface="Verdana" panose="020B0604030504040204" pitchFamily="34" charset="0"/>
                <a:cs typeface="Verdana" panose="020B0604030504040204" pitchFamily="34" charset="0"/>
              </a:rPr>
              <a:t>4. HOW TO USE ISO 26000</a:t>
            </a:r>
          </a:p>
        </p:txBody>
      </p:sp>
      <p:sp>
        <p:nvSpPr>
          <p:cNvPr id="3" name="Text Placeholder 2"/>
          <p:cNvSpPr>
            <a:spLocks noGrp="1"/>
          </p:cNvSpPr>
          <p:nvPr>
            <p:ph type="body" idx="1"/>
          </p:nvPr>
        </p:nvSpPr>
        <p:spPr>
          <a:xfrm>
            <a:off x="664123" y="1548086"/>
            <a:ext cx="7772400" cy="2819400"/>
          </a:xfrm>
        </p:spPr>
        <p:txBody>
          <a:bodyPr>
            <a:noAutofit/>
          </a:bodyPr>
          <a:lstStyle/>
          <a:p>
            <a:pPr>
              <a:buFont typeface="Wingdings" pitchFamily="2" charset="2"/>
              <a:buChar char="ü"/>
            </a:pPr>
            <a:r>
              <a:rPr lang="en-US" dirty="0"/>
              <a:t>Setting the direction from the top; building SR into</a:t>
            </a:r>
          </a:p>
          <a:p>
            <a:r>
              <a:rPr lang="en-US" dirty="0"/>
              <a:t>    governance and procedures</a:t>
            </a:r>
          </a:p>
          <a:p>
            <a:pPr>
              <a:buFont typeface="Wingdings" pitchFamily="2" charset="2"/>
              <a:buChar char="ü"/>
            </a:pPr>
            <a:r>
              <a:rPr lang="en-US" dirty="0"/>
              <a:t>Determining relevance and significance;  establishing 	priorities:      </a:t>
            </a:r>
            <a:br>
              <a:rPr lang="en-US" dirty="0"/>
            </a:br>
            <a:r>
              <a:rPr lang="en-US" dirty="0"/>
              <a:t>    matrix, mapping, gap analysis</a:t>
            </a:r>
          </a:p>
          <a:p>
            <a:pPr>
              <a:buFont typeface="Wingdings" pitchFamily="2" charset="2"/>
              <a:buChar char="ü"/>
            </a:pPr>
            <a:r>
              <a:rPr lang="en-US" dirty="0"/>
              <a:t>Assessing your responsibilities in your sphere of influence</a:t>
            </a:r>
          </a:p>
          <a:p>
            <a:pPr>
              <a:buFont typeface="Wingdings" pitchFamily="2" charset="2"/>
              <a:buChar char="ü"/>
            </a:pPr>
            <a:r>
              <a:rPr lang="en-US" dirty="0"/>
              <a:t>Performing “due diligence” </a:t>
            </a:r>
          </a:p>
          <a:p>
            <a:pPr>
              <a:buFont typeface="Wingdings" pitchFamily="2" charset="2"/>
              <a:buChar char="ü"/>
            </a:pPr>
            <a:r>
              <a:rPr lang="en-US" dirty="0"/>
              <a:t>Reporting and  other communications with stakeholders</a:t>
            </a:r>
          </a:p>
          <a:p>
            <a:endParaRPr lang="en-US" dirty="0"/>
          </a:p>
          <a:p>
            <a:endParaRPr lang="en-US" dirty="0"/>
          </a:p>
          <a:p>
            <a:endParaRPr lang="en-US" dirty="0"/>
          </a:p>
        </p:txBody>
      </p:sp>
    </p:spTree>
    <p:extLst>
      <p:ext uri="{BB962C8B-B14F-4D97-AF65-F5344CB8AC3E}">
        <p14:creationId xmlns:p14="http://schemas.microsoft.com/office/powerpoint/2010/main" val="1676664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0477"/>
            <a:ext cx="8229600" cy="743712"/>
          </a:xfrm>
        </p:spPr>
        <p:txBody>
          <a:bodyPr>
            <a:noAutofit/>
          </a:bodyPr>
          <a:lstStyle/>
          <a:p>
            <a:r>
              <a:rPr lang="en-US" sz="4000" dirty="0">
                <a:solidFill>
                  <a:srgbClr val="0070C0"/>
                </a:solidFill>
              </a:rPr>
              <a:t>How to use this presentation</a:t>
            </a:r>
          </a:p>
        </p:txBody>
      </p:sp>
      <p:sp>
        <p:nvSpPr>
          <p:cNvPr id="4" name="Content Placeholder 3"/>
          <p:cNvSpPr>
            <a:spLocks noGrp="1"/>
          </p:cNvSpPr>
          <p:nvPr>
            <p:ph idx="1"/>
          </p:nvPr>
        </p:nvSpPr>
        <p:spPr>
          <a:xfrm>
            <a:off x="457200" y="1412790"/>
            <a:ext cx="7772400" cy="5029200"/>
          </a:xfrm>
        </p:spPr>
        <p:txBody>
          <a:bodyPr>
            <a:normAutofit/>
          </a:bodyPr>
          <a:lstStyle/>
          <a:p>
            <a:pPr algn="just"/>
            <a:r>
              <a:rPr lang="en-US" sz="2000" dirty="0"/>
              <a:t>It is recommended to translate these slides into your local language, consulting the formal translation of ISO 26000:2010</a:t>
            </a:r>
          </a:p>
          <a:p>
            <a:pPr algn="just"/>
            <a:r>
              <a:rPr lang="en-US" sz="2000" dirty="0"/>
              <a:t>It is recommended to add slides that are relevant to the target audience. Examples of such slides can be based on the local/regional/national/international context as well as illustrating sectors, networks, tools, initiatives etcetera. Annex A contains examples of voluntary initiatives and tools. </a:t>
            </a:r>
          </a:p>
          <a:p>
            <a:pPr algn="just"/>
            <a:r>
              <a:rPr lang="en-US" sz="2000" dirty="0"/>
              <a:t>It is not recommended to delete any of the slides as they form a context</a:t>
            </a:r>
          </a:p>
          <a:p>
            <a:pPr algn="just"/>
            <a:r>
              <a:rPr lang="en-US" sz="2000" dirty="0"/>
              <a:t>It is recommended that you format the slides to fit your purposes, for example by adding illustrations and photos that you have developed/own.</a:t>
            </a:r>
          </a:p>
          <a:p>
            <a:pPr algn="just">
              <a:buNone/>
            </a:pPr>
            <a:endParaRPr lang="en-US" sz="2000" dirty="0"/>
          </a:p>
        </p:txBody>
      </p:sp>
    </p:spTree>
    <p:extLst>
      <p:ext uri="{BB962C8B-B14F-4D97-AF65-F5344CB8AC3E}">
        <p14:creationId xmlns:p14="http://schemas.microsoft.com/office/powerpoint/2010/main" val="2039021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200" dirty="0">
                <a:solidFill>
                  <a:srgbClr val="0070C0"/>
                </a:solidFill>
                <a:latin typeface="Verdana" panose="020B0604030504040204" pitchFamily="34" charset="0"/>
                <a:ea typeface="Verdana" panose="020B0604030504040204" pitchFamily="34" charset="0"/>
                <a:cs typeface="Verdana" panose="020B0604030504040204" pitchFamily="34" charset="0"/>
              </a:rPr>
              <a:t>Integrating SR throughout an organization, clause 7</a:t>
            </a:r>
          </a:p>
        </p:txBody>
      </p:sp>
      <p:sp>
        <p:nvSpPr>
          <p:cNvPr id="8" name="Text Placeholder 7"/>
          <p:cNvSpPr>
            <a:spLocks noGrp="1"/>
          </p:cNvSpPr>
          <p:nvPr>
            <p:ph type="body" idx="1"/>
          </p:nvPr>
        </p:nvSpPr>
        <p:spPr>
          <a:xfrm>
            <a:off x="629841" y="1649415"/>
            <a:ext cx="3733800" cy="762000"/>
          </a:xfrm>
        </p:spPr>
        <p:txBody>
          <a:bodyPr/>
          <a:lstStyle/>
          <a:p>
            <a:r>
              <a:rPr lang="en-US" b="0" dirty="0"/>
              <a:t>Setting direction toward SR</a:t>
            </a:r>
          </a:p>
        </p:txBody>
      </p:sp>
      <p:sp>
        <p:nvSpPr>
          <p:cNvPr id="9" name="Text Placeholder 8"/>
          <p:cNvSpPr>
            <a:spLocks noGrp="1"/>
          </p:cNvSpPr>
          <p:nvPr>
            <p:ph type="body" sz="half" idx="3"/>
          </p:nvPr>
        </p:nvSpPr>
        <p:spPr>
          <a:xfrm>
            <a:off x="4794250" y="1776415"/>
            <a:ext cx="3733800" cy="762000"/>
          </a:xfrm>
        </p:spPr>
        <p:txBody>
          <a:bodyPr/>
          <a:lstStyle/>
          <a:p>
            <a:r>
              <a:rPr lang="en-US" b="0" dirty="0"/>
              <a:t>Governance and operating procedures</a:t>
            </a:r>
          </a:p>
        </p:txBody>
      </p:sp>
      <p:sp>
        <p:nvSpPr>
          <p:cNvPr id="6" name="Content Placeholder 5"/>
          <p:cNvSpPr>
            <a:spLocks noGrp="1"/>
          </p:cNvSpPr>
          <p:nvPr>
            <p:ph sz="half" idx="2"/>
          </p:nvPr>
        </p:nvSpPr>
        <p:spPr/>
        <p:txBody>
          <a:bodyPr>
            <a:normAutofit lnSpcReduction="10000"/>
          </a:bodyPr>
          <a:lstStyle/>
          <a:p>
            <a:r>
              <a:rPr lang="en-US" sz="2400" dirty="0">
                <a:solidFill>
                  <a:srgbClr val="0070C0"/>
                </a:solidFill>
              </a:rPr>
              <a:t>Owners and top management need to lead</a:t>
            </a:r>
          </a:p>
          <a:p>
            <a:r>
              <a:rPr lang="en-US" sz="2400" dirty="0">
                <a:solidFill>
                  <a:srgbClr val="0070C0"/>
                </a:solidFill>
              </a:rPr>
              <a:t>Use mission and vision statements to define values</a:t>
            </a:r>
          </a:p>
          <a:p>
            <a:r>
              <a:rPr lang="en-US" sz="2400" dirty="0">
                <a:solidFill>
                  <a:srgbClr val="0070C0"/>
                </a:solidFill>
              </a:rPr>
              <a:t>Involve relevant stakeholders, including those working for the </a:t>
            </a:r>
            <a:r>
              <a:rPr lang="en-US" sz="2400" dirty="0" err="1">
                <a:solidFill>
                  <a:srgbClr val="0070C0"/>
                </a:solidFill>
              </a:rPr>
              <a:t>organisation</a:t>
            </a:r>
            <a:endParaRPr lang="en-US" sz="2400" dirty="0">
              <a:solidFill>
                <a:srgbClr val="0070C0"/>
              </a:solidFill>
            </a:endParaRPr>
          </a:p>
          <a:p>
            <a:r>
              <a:rPr lang="en-US" sz="2400" dirty="0">
                <a:solidFill>
                  <a:srgbClr val="0070C0"/>
                </a:solidFill>
              </a:rPr>
              <a:t>Set short-term and long-term goals</a:t>
            </a:r>
          </a:p>
        </p:txBody>
      </p:sp>
      <p:sp>
        <p:nvSpPr>
          <p:cNvPr id="7" name="Content Placeholder 6"/>
          <p:cNvSpPr>
            <a:spLocks noGrp="1"/>
          </p:cNvSpPr>
          <p:nvPr>
            <p:ph sz="half" idx="4"/>
          </p:nvPr>
        </p:nvSpPr>
        <p:spPr>
          <a:xfrm>
            <a:off x="4794250" y="2632075"/>
            <a:ext cx="3887391" cy="3684588"/>
          </a:xfrm>
        </p:spPr>
        <p:txBody>
          <a:bodyPr>
            <a:normAutofit/>
          </a:bodyPr>
          <a:lstStyle/>
          <a:p>
            <a:r>
              <a:rPr lang="en-US" sz="2400" dirty="0">
                <a:solidFill>
                  <a:srgbClr val="0070C0"/>
                </a:solidFill>
              </a:rPr>
              <a:t>Incorporate transparency and accountability at all levels</a:t>
            </a:r>
          </a:p>
          <a:p>
            <a:r>
              <a:rPr lang="en-US" sz="2400" dirty="0">
                <a:solidFill>
                  <a:srgbClr val="0070C0"/>
                </a:solidFill>
              </a:rPr>
              <a:t>Apply SR to decisions on purchasing, investing, hiring and promoting, advertising, community relations, etc.</a:t>
            </a:r>
          </a:p>
        </p:txBody>
      </p:sp>
    </p:spTree>
    <p:extLst>
      <p:ext uri="{BB962C8B-B14F-4D97-AF65-F5344CB8AC3E}">
        <p14:creationId xmlns:p14="http://schemas.microsoft.com/office/powerpoint/2010/main" val="19948004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テキスト ボックス 3"/>
          <p:cNvSpPr txBox="1">
            <a:spLocks noChangeArrowheads="1"/>
          </p:cNvSpPr>
          <p:nvPr/>
        </p:nvSpPr>
        <p:spPr bwMode="auto">
          <a:xfrm>
            <a:off x="304800" y="762000"/>
            <a:ext cx="8119927" cy="1251869"/>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eaLnBrk="1" hangingPunct="1">
              <a:spcBef>
                <a:spcPct val="50000"/>
              </a:spcBef>
              <a:buFontTx/>
              <a:buNone/>
            </a:pPr>
            <a:r>
              <a:rPr lang="en-US" altLang="ja-JP" sz="1700" dirty="0">
                <a:solidFill>
                  <a:srgbClr val="3333CC"/>
                </a:solidFill>
              </a:rPr>
              <a:t> </a:t>
            </a:r>
            <a:r>
              <a:rPr lang="en-US" altLang="ja-JP" sz="2400" dirty="0">
                <a:solidFill>
                  <a:srgbClr val="3333CC"/>
                </a:solidFill>
              </a:rPr>
              <a:t>       Identification of SR Issues</a:t>
            </a:r>
          </a:p>
          <a:p>
            <a:pPr algn="ctr" eaLnBrk="1" hangingPunct="1">
              <a:spcBef>
                <a:spcPct val="50000"/>
              </a:spcBef>
              <a:buFontTx/>
              <a:buNone/>
            </a:pPr>
            <a:r>
              <a:rPr lang="en-US" altLang="ja-JP" sz="1700" dirty="0">
                <a:solidFill>
                  <a:srgbClr val="3333CC"/>
                </a:solidFill>
              </a:rPr>
              <a:t> </a:t>
            </a:r>
            <a:r>
              <a:rPr lang="en-US" altLang="ja-JP" sz="1200" dirty="0">
                <a:solidFill>
                  <a:srgbClr val="3333CC"/>
                </a:solidFill>
              </a:rPr>
              <a:t>(ISO 26000 Clauses 5.2.2, 7.3.2, 7.3.4)</a:t>
            </a:r>
            <a:endParaRPr lang="en-US" altLang="ja-JP" sz="1200" i="1" dirty="0">
              <a:solidFill>
                <a:srgbClr val="C00000"/>
              </a:solidFill>
            </a:endParaRPr>
          </a:p>
          <a:p>
            <a:pPr eaLnBrk="1" hangingPunct="1">
              <a:spcBef>
                <a:spcPct val="50000"/>
              </a:spcBef>
              <a:buFontTx/>
              <a:buNone/>
            </a:pPr>
            <a:r>
              <a:rPr lang="en-US" altLang="ja-JP" sz="1700" dirty="0">
                <a:solidFill>
                  <a:srgbClr val="3333CC"/>
                </a:solidFill>
              </a:rPr>
              <a:t>                </a:t>
            </a:r>
            <a:endParaRPr lang="ja-JP" altLang="en-US" sz="1200" dirty="0">
              <a:solidFill>
                <a:srgbClr val="3333CC"/>
              </a:solidFill>
            </a:endParaRPr>
          </a:p>
        </p:txBody>
      </p:sp>
      <p:sp>
        <p:nvSpPr>
          <p:cNvPr id="2052" name="Text Box 16"/>
          <p:cNvSpPr txBox="1">
            <a:spLocks noChangeArrowheads="1"/>
          </p:cNvSpPr>
          <p:nvPr/>
        </p:nvSpPr>
        <p:spPr bwMode="auto">
          <a:xfrm>
            <a:off x="186476" y="1297006"/>
            <a:ext cx="2116744" cy="468737"/>
          </a:xfrm>
          <a:prstGeom prst="rect">
            <a:avLst/>
          </a:prstGeom>
          <a:solidFill>
            <a:srgbClr val="99FF33"/>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300" dirty="0">
                <a:solidFill>
                  <a:srgbClr val="3333CC"/>
                </a:solidFill>
                <a:cs typeface="Arial" charset="0"/>
              </a:rPr>
              <a:t>The seven core subjects</a:t>
            </a:r>
            <a:endParaRPr lang="ja-JP" altLang="ja-JP" sz="1900">
              <a:solidFill>
                <a:srgbClr val="3333CC"/>
              </a:solidFill>
              <a:cs typeface="Arial" charset="0"/>
            </a:endParaRPr>
          </a:p>
        </p:txBody>
      </p:sp>
      <p:sp>
        <p:nvSpPr>
          <p:cNvPr id="15365" name="Text Box 7"/>
          <p:cNvSpPr txBox="1">
            <a:spLocks noChangeArrowheads="1"/>
          </p:cNvSpPr>
          <p:nvPr/>
        </p:nvSpPr>
        <p:spPr bwMode="auto">
          <a:xfrm>
            <a:off x="6084800" y="3353398"/>
            <a:ext cx="1248208" cy="840029"/>
          </a:xfrm>
          <a:prstGeom prst="rect">
            <a:avLst/>
          </a:prstGeom>
          <a:solidFill>
            <a:srgbClr val="FFCA7D"/>
          </a:solidFill>
          <a:ln w="9525">
            <a:solidFill>
              <a:srgbClr val="000000"/>
            </a:solidFill>
            <a:miter lim="800000"/>
            <a:headEnd/>
            <a:tailEnd/>
          </a:ln>
        </p:spPr>
        <p:txBody>
          <a:bodyPr lIns="78619" tIns="9407" rIns="78619" bIns="9407"/>
          <a:lstStyle/>
          <a:p>
            <a:pPr algn="ctr" eaLnBrk="0" hangingPunct="0">
              <a:defRPr/>
            </a:pPr>
            <a:endParaRPr lang="en-US" altLang="ja-JP" sz="1100" dirty="0">
              <a:latin typeface="ＭＳ Ｐゴシック" pitchFamily="50" charset="-128"/>
              <a:cs typeface="Times New Roman" pitchFamily="18" charset="0"/>
            </a:endParaRPr>
          </a:p>
          <a:p>
            <a:pPr algn="ctr" eaLnBrk="0" hangingPunct="0">
              <a:defRPr/>
            </a:pPr>
            <a:r>
              <a:rPr lang="en-US" altLang="ja-JP" sz="1500" dirty="0">
                <a:latin typeface="Arial" panose="020B0604020202020204" pitchFamily="34" charset="0"/>
                <a:cs typeface="Arial" panose="020B0604020202020204" pitchFamily="34" charset="0"/>
              </a:rPr>
              <a:t>Determining significance</a:t>
            </a:r>
          </a:p>
          <a:p>
            <a:pPr algn="ctr" eaLnBrk="0" hangingPunct="0">
              <a:lnSpc>
                <a:spcPct val="100000"/>
              </a:lnSpc>
              <a:spcBef>
                <a:spcPct val="0"/>
              </a:spcBef>
              <a:defRPr/>
            </a:pPr>
            <a:r>
              <a:rPr lang="en-US" altLang="ja-JP" sz="1500" dirty="0">
                <a:cs typeface="Times New Roman" pitchFamily="18" charset="0"/>
              </a:rPr>
              <a:t>(7.3.2.2</a:t>
            </a:r>
            <a:r>
              <a:rPr lang="en-US" altLang="ja-JP" sz="1300" dirty="0">
                <a:cs typeface="Times New Roman" pitchFamily="18" charset="0"/>
              </a:rPr>
              <a:t>)</a:t>
            </a:r>
            <a:endParaRPr lang="ja-JP" altLang="ja-JP" sz="1300" dirty="0"/>
          </a:p>
        </p:txBody>
      </p:sp>
      <p:sp>
        <p:nvSpPr>
          <p:cNvPr id="2054" name="Text Box 6"/>
          <p:cNvSpPr txBox="1">
            <a:spLocks noChangeArrowheads="1"/>
          </p:cNvSpPr>
          <p:nvPr/>
        </p:nvSpPr>
        <p:spPr bwMode="auto">
          <a:xfrm>
            <a:off x="7899152" y="3353397"/>
            <a:ext cx="929016" cy="779547"/>
          </a:xfrm>
          <a:prstGeom prst="rect">
            <a:avLst/>
          </a:prstGeom>
          <a:solidFill>
            <a:srgbClr val="FFC000"/>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spcBef>
                <a:spcPct val="50000"/>
              </a:spcBef>
              <a:buFontTx/>
              <a:buNone/>
            </a:pPr>
            <a:endParaRPr lang="en-US" altLang="ja-JP" sz="1200" dirty="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300" dirty="0">
                <a:solidFill>
                  <a:srgbClr val="3333CC"/>
                </a:solidFill>
                <a:cs typeface="Arial" charset="0"/>
              </a:rPr>
              <a:t>Setting priorities</a:t>
            </a:r>
          </a:p>
          <a:p>
            <a:pPr algn="ctr">
              <a:lnSpc>
                <a:spcPct val="100000"/>
              </a:lnSpc>
              <a:spcBef>
                <a:spcPct val="0"/>
              </a:spcBef>
              <a:buFontTx/>
              <a:buNone/>
            </a:pPr>
            <a:r>
              <a:rPr lang="en-US" altLang="ja-JP" sz="1300" dirty="0">
                <a:solidFill>
                  <a:srgbClr val="3333CC"/>
                </a:solidFill>
                <a:cs typeface="Arial" charset="0"/>
              </a:rPr>
              <a:t>(7.3.4)</a:t>
            </a:r>
            <a:endParaRPr lang="ja-JP" altLang="ja-JP" sz="1300">
              <a:solidFill>
                <a:srgbClr val="3333CC"/>
              </a:solidFill>
              <a:cs typeface="Arial" charset="0"/>
            </a:endParaRPr>
          </a:p>
        </p:txBody>
      </p:sp>
      <p:cxnSp>
        <p:nvCxnSpPr>
          <p:cNvPr id="2055" name="AutoShape 5"/>
          <p:cNvCxnSpPr>
            <a:cxnSpLocks noChangeShapeType="1"/>
          </p:cNvCxnSpPr>
          <p:nvPr/>
        </p:nvCxnSpPr>
        <p:spPr bwMode="auto">
          <a:xfrm>
            <a:off x="5594253" y="3807013"/>
            <a:ext cx="490547" cy="0"/>
          </a:xfrm>
          <a:prstGeom prst="straightConnector1">
            <a:avLst/>
          </a:prstGeom>
          <a:noFill/>
          <a:ln w="2222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cxnSp>
        <p:nvCxnSpPr>
          <p:cNvPr id="2056" name="AutoShape 4"/>
          <p:cNvCxnSpPr>
            <a:cxnSpLocks noChangeShapeType="1"/>
          </p:cNvCxnSpPr>
          <p:nvPr/>
        </p:nvCxnSpPr>
        <p:spPr bwMode="auto">
          <a:xfrm>
            <a:off x="1774033" y="3807013"/>
            <a:ext cx="490547" cy="0"/>
          </a:xfrm>
          <a:prstGeom prst="straightConnector1">
            <a:avLst/>
          </a:prstGeom>
          <a:noFill/>
          <a:ln w="2222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cxnSp>
        <p:nvCxnSpPr>
          <p:cNvPr id="2057" name="AutoShape 3"/>
          <p:cNvCxnSpPr>
            <a:cxnSpLocks noChangeShapeType="1"/>
          </p:cNvCxnSpPr>
          <p:nvPr/>
        </p:nvCxnSpPr>
        <p:spPr bwMode="auto">
          <a:xfrm>
            <a:off x="7333008" y="3807013"/>
            <a:ext cx="490547" cy="0"/>
          </a:xfrm>
          <a:prstGeom prst="straightConnector1">
            <a:avLst/>
          </a:prstGeom>
          <a:noFill/>
          <a:ln w="2222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sp>
        <p:nvSpPr>
          <p:cNvPr id="2058" name="Rectangle 17"/>
          <p:cNvSpPr>
            <a:spLocks noChangeArrowheads="1"/>
          </p:cNvSpPr>
          <p:nvPr/>
        </p:nvSpPr>
        <p:spPr bwMode="auto">
          <a:xfrm>
            <a:off x="1" y="31492"/>
            <a:ext cx="195479" cy="420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lIns="96762" tIns="48381" rIns="96762" bIns="48381" anchor="ctr">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2100">
              <a:solidFill>
                <a:srgbClr val="3333CC"/>
              </a:solidFill>
            </a:endParaRPr>
          </a:p>
        </p:txBody>
      </p:sp>
      <p:sp>
        <p:nvSpPr>
          <p:cNvPr id="2059" name="Rectangle 28"/>
          <p:cNvSpPr>
            <a:spLocks noChangeArrowheads="1"/>
          </p:cNvSpPr>
          <p:nvPr/>
        </p:nvSpPr>
        <p:spPr bwMode="auto">
          <a:xfrm>
            <a:off x="1" y="273421"/>
            <a:ext cx="195479" cy="420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lIns="96762" tIns="48381" rIns="96762" bIns="48381" anchor="ctr">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2100">
              <a:solidFill>
                <a:srgbClr val="3333CC"/>
              </a:solidFill>
            </a:endParaRPr>
          </a:p>
        </p:txBody>
      </p:sp>
      <p:sp>
        <p:nvSpPr>
          <p:cNvPr id="2060" name="Text Box 16"/>
          <p:cNvSpPr txBox="1">
            <a:spLocks noChangeArrowheads="1"/>
          </p:cNvSpPr>
          <p:nvPr/>
        </p:nvSpPr>
        <p:spPr bwMode="auto">
          <a:xfrm>
            <a:off x="337672" y="2506648"/>
            <a:ext cx="1369163" cy="468737"/>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300">
                <a:solidFill>
                  <a:srgbClr val="3333CC"/>
                </a:solidFill>
              </a:rPr>
              <a:t>Human rights</a:t>
            </a:r>
            <a:endParaRPr lang="ja-JP" altLang="en-US" sz="1300">
              <a:solidFill>
                <a:srgbClr val="3333CC"/>
              </a:solidFill>
            </a:endParaRPr>
          </a:p>
        </p:txBody>
      </p:sp>
      <p:sp>
        <p:nvSpPr>
          <p:cNvPr id="2061" name="Text Box 16"/>
          <p:cNvSpPr txBox="1">
            <a:spLocks noChangeArrowheads="1"/>
          </p:cNvSpPr>
          <p:nvPr/>
        </p:nvSpPr>
        <p:spPr bwMode="auto">
          <a:xfrm>
            <a:off x="337672" y="2068153"/>
            <a:ext cx="1369163" cy="468736"/>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lnSpc>
                <a:spcPct val="100000"/>
              </a:lnSpc>
              <a:spcBef>
                <a:spcPct val="0"/>
              </a:spcBef>
              <a:buFontTx/>
              <a:buNone/>
            </a:pPr>
            <a:r>
              <a:rPr lang="en-US" altLang="ja-JP" sz="1300">
                <a:solidFill>
                  <a:srgbClr val="3333CC"/>
                </a:solidFill>
              </a:rPr>
              <a:t>Organizational governance</a:t>
            </a:r>
            <a:endParaRPr lang="ja-JP" altLang="en-US" sz="1300">
              <a:solidFill>
                <a:srgbClr val="3333CC"/>
              </a:solidFill>
            </a:endParaRPr>
          </a:p>
        </p:txBody>
      </p:sp>
      <p:sp>
        <p:nvSpPr>
          <p:cNvPr id="2062" name="Text Box 16"/>
          <p:cNvSpPr txBox="1">
            <a:spLocks noChangeArrowheads="1"/>
          </p:cNvSpPr>
          <p:nvPr/>
        </p:nvSpPr>
        <p:spPr bwMode="auto">
          <a:xfrm>
            <a:off x="337672" y="2975385"/>
            <a:ext cx="1369163" cy="468736"/>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200" dirty="0" err="1">
                <a:solidFill>
                  <a:srgbClr val="3333CC"/>
                </a:solidFill>
              </a:rPr>
              <a:t>Labour</a:t>
            </a:r>
            <a:r>
              <a:rPr lang="en-US" altLang="ja-JP" sz="1200" dirty="0">
                <a:solidFill>
                  <a:srgbClr val="3333CC"/>
                </a:solidFill>
              </a:rPr>
              <a:t> practices</a:t>
            </a:r>
            <a:endParaRPr lang="ja-JP" altLang="en-US" sz="1200">
              <a:solidFill>
                <a:srgbClr val="3333CC"/>
              </a:solidFill>
            </a:endParaRPr>
          </a:p>
        </p:txBody>
      </p:sp>
      <p:sp>
        <p:nvSpPr>
          <p:cNvPr id="2063" name="Text Box 16"/>
          <p:cNvSpPr txBox="1">
            <a:spLocks noChangeArrowheads="1"/>
          </p:cNvSpPr>
          <p:nvPr/>
        </p:nvSpPr>
        <p:spPr bwMode="auto">
          <a:xfrm>
            <a:off x="337672" y="3429000"/>
            <a:ext cx="1369163" cy="468736"/>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200" dirty="0">
                <a:solidFill>
                  <a:srgbClr val="3333CC"/>
                </a:solidFill>
              </a:rPr>
              <a:t>Environment</a:t>
            </a:r>
            <a:endParaRPr lang="ja-JP" altLang="en-US" sz="1200">
              <a:solidFill>
                <a:srgbClr val="3333CC"/>
              </a:solidFill>
            </a:endParaRPr>
          </a:p>
        </p:txBody>
      </p:sp>
      <p:sp>
        <p:nvSpPr>
          <p:cNvPr id="2064" name="Text Box 16"/>
          <p:cNvSpPr txBox="1">
            <a:spLocks noChangeArrowheads="1"/>
          </p:cNvSpPr>
          <p:nvPr/>
        </p:nvSpPr>
        <p:spPr bwMode="auto">
          <a:xfrm>
            <a:off x="337672" y="3882617"/>
            <a:ext cx="1369163" cy="680423"/>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200" dirty="0">
                <a:solidFill>
                  <a:srgbClr val="3333CC"/>
                </a:solidFill>
              </a:rPr>
              <a:t>Fair operating practices</a:t>
            </a:r>
            <a:endParaRPr lang="ja-JP" altLang="en-US" sz="1200">
              <a:solidFill>
                <a:srgbClr val="3333CC"/>
              </a:solidFill>
            </a:endParaRPr>
          </a:p>
        </p:txBody>
      </p:sp>
      <p:sp>
        <p:nvSpPr>
          <p:cNvPr id="2065" name="Text Box 16"/>
          <p:cNvSpPr txBox="1">
            <a:spLocks noChangeArrowheads="1"/>
          </p:cNvSpPr>
          <p:nvPr/>
        </p:nvSpPr>
        <p:spPr bwMode="auto">
          <a:xfrm>
            <a:off x="337672" y="4563040"/>
            <a:ext cx="1369163" cy="542660"/>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lnSpc>
                <a:spcPct val="100000"/>
              </a:lnSpc>
              <a:spcBef>
                <a:spcPct val="0"/>
              </a:spcBef>
              <a:buFontTx/>
              <a:buNone/>
            </a:pPr>
            <a:r>
              <a:rPr lang="en-US" altLang="ja-JP" sz="1300" dirty="0">
                <a:solidFill>
                  <a:srgbClr val="3333CC"/>
                </a:solidFill>
              </a:rPr>
              <a:t>Consumer issues</a:t>
            </a:r>
            <a:endParaRPr lang="ja-JP" altLang="en-US" sz="1300">
              <a:solidFill>
                <a:srgbClr val="3333CC"/>
              </a:solidFill>
            </a:endParaRPr>
          </a:p>
        </p:txBody>
      </p:sp>
      <p:sp>
        <p:nvSpPr>
          <p:cNvPr id="2066" name="Text Box 16"/>
          <p:cNvSpPr txBox="1">
            <a:spLocks noChangeArrowheads="1"/>
          </p:cNvSpPr>
          <p:nvPr/>
        </p:nvSpPr>
        <p:spPr bwMode="auto">
          <a:xfrm>
            <a:off x="337672" y="5105700"/>
            <a:ext cx="1369163" cy="666983"/>
          </a:xfrm>
          <a:prstGeom prst="rect">
            <a:avLst/>
          </a:prstGeom>
          <a:solidFill>
            <a:srgbClr val="C5FF8B"/>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spcBef>
                <a:spcPct val="50000"/>
              </a:spcBef>
              <a:buFontTx/>
              <a:buNone/>
            </a:pPr>
            <a:r>
              <a:rPr lang="en-US" altLang="ja-JP" sz="1300">
                <a:solidFill>
                  <a:srgbClr val="3333CC"/>
                </a:solidFill>
                <a:cs typeface="Arial" charset="0"/>
              </a:rPr>
              <a:t>Community   involvement &amp; development </a:t>
            </a:r>
            <a:endParaRPr lang="ja-JP" altLang="ja-JP" sz="1300">
              <a:solidFill>
                <a:srgbClr val="3333CC"/>
              </a:solidFill>
              <a:cs typeface="Arial" charset="0"/>
            </a:endParaRPr>
          </a:p>
        </p:txBody>
      </p:sp>
      <p:sp>
        <p:nvSpPr>
          <p:cNvPr id="2067" name="Text Box 16"/>
          <p:cNvSpPr txBox="1">
            <a:spLocks noChangeArrowheads="1"/>
          </p:cNvSpPr>
          <p:nvPr/>
        </p:nvSpPr>
        <p:spPr bwMode="auto">
          <a:xfrm>
            <a:off x="4193170" y="3202192"/>
            <a:ext cx="1362445" cy="1209642"/>
          </a:xfrm>
          <a:prstGeom prst="rect">
            <a:avLst/>
          </a:prstGeom>
          <a:solidFill>
            <a:srgbClr val="FFDFAF"/>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r>
              <a:rPr lang="en-US" altLang="ja-JP" sz="1500" dirty="0">
                <a:solidFill>
                  <a:srgbClr val="3333CC"/>
                </a:solidFill>
              </a:rPr>
              <a:t>Identifying relevant issues of SR</a:t>
            </a:r>
          </a:p>
          <a:p>
            <a:pPr algn="ctr">
              <a:lnSpc>
                <a:spcPct val="100000"/>
              </a:lnSpc>
              <a:spcBef>
                <a:spcPct val="0"/>
              </a:spcBef>
              <a:buFontTx/>
              <a:buNone/>
            </a:pPr>
            <a:r>
              <a:rPr lang="en-US" altLang="ja-JP" sz="1500" dirty="0">
                <a:solidFill>
                  <a:srgbClr val="3333CC"/>
                </a:solidFill>
              </a:rPr>
              <a:t>(7.3.2.1)</a:t>
            </a:r>
            <a:endParaRPr lang="ja-JP" altLang="ja-JP" sz="1500">
              <a:solidFill>
                <a:srgbClr val="3333CC"/>
              </a:solidFill>
            </a:endParaRPr>
          </a:p>
        </p:txBody>
      </p:sp>
      <p:cxnSp>
        <p:nvCxnSpPr>
          <p:cNvPr id="38" name="直線コネクタ 37"/>
          <p:cNvCxnSpPr>
            <a:endCxn id="2054" idx="1"/>
          </p:cNvCxnSpPr>
          <p:nvPr/>
        </p:nvCxnSpPr>
        <p:spPr bwMode="auto">
          <a:xfrm>
            <a:off x="208315" y="982835"/>
            <a:ext cx="7690838" cy="2760336"/>
          </a:xfrm>
          <a:prstGeom prst="line">
            <a:avLst/>
          </a:prstGeom>
          <a:noFill/>
          <a:ln w="12700" cap="flat" cmpd="sng" algn="ctr">
            <a:solidFill>
              <a:schemeClr val="accent4"/>
            </a:solidFill>
            <a:prstDash val="solid"/>
            <a:round/>
            <a:headEnd type="none" w="med" len="med"/>
            <a:tailEnd type="none" w="med" len="med"/>
          </a:ln>
          <a:effectLst/>
        </p:spPr>
      </p:cxnSp>
      <p:cxnSp>
        <p:nvCxnSpPr>
          <p:cNvPr id="2069" name="直線コネクタ 39"/>
          <p:cNvCxnSpPr>
            <a:cxnSpLocks noChangeShapeType="1"/>
          </p:cNvCxnSpPr>
          <p:nvPr/>
        </p:nvCxnSpPr>
        <p:spPr bwMode="auto">
          <a:xfrm rot="5400000">
            <a:off x="-2346213" y="3542404"/>
            <a:ext cx="5065377" cy="0"/>
          </a:xfrm>
          <a:prstGeom prst="line">
            <a:avLst/>
          </a:prstGeom>
          <a:noFill/>
          <a:ln w="12700" algn="ctr">
            <a:solidFill>
              <a:schemeClr val="tx1"/>
            </a:solidFill>
            <a:round/>
            <a:headEnd/>
            <a:tailEnd/>
          </a:ln>
          <a:extLst>
            <a:ext uri="{909E8E84-426E-40DD-AFC4-6F175D3DCCD1}">
              <a14:hiddenFill xmlns:a14="http://schemas.microsoft.com/office/drawing/2010/main">
                <a:noFill/>
              </a14:hiddenFill>
            </a:ext>
          </a:extLst>
        </p:spPr>
      </p:cxnSp>
      <p:cxnSp>
        <p:nvCxnSpPr>
          <p:cNvPr id="42" name="直線コネクタ 41"/>
          <p:cNvCxnSpPr>
            <a:endCxn id="2054" idx="1"/>
          </p:cNvCxnSpPr>
          <p:nvPr/>
        </p:nvCxnSpPr>
        <p:spPr bwMode="auto">
          <a:xfrm flipV="1">
            <a:off x="208315" y="3743171"/>
            <a:ext cx="7690838" cy="2305041"/>
          </a:xfrm>
          <a:prstGeom prst="line">
            <a:avLst/>
          </a:prstGeom>
          <a:noFill/>
          <a:ln w="12700" cap="flat" cmpd="sng" algn="ctr">
            <a:solidFill>
              <a:schemeClr val="accent4"/>
            </a:solidFill>
            <a:prstDash val="solid"/>
            <a:round/>
            <a:headEnd type="none" w="med" len="med"/>
            <a:tailEnd type="none" w="med" len="med"/>
          </a:ln>
          <a:effectLst/>
        </p:spPr>
      </p:cxnSp>
      <p:sp>
        <p:nvSpPr>
          <p:cNvPr id="2071" name="テキスト ボックス 23"/>
          <p:cNvSpPr txBox="1">
            <a:spLocks noChangeArrowheads="1"/>
          </p:cNvSpPr>
          <p:nvPr/>
        </p:nvSpPr>
        <p:spPr bwMode="auto">
          <a:xfrm>
            <a:off x="2983602" y="1218043"/>
            <a:ext cx="5142345" cy="559372"/>
          </a:xfrm>
          <a:prstGeom prst="rect">
            <a:avLst/>
          </a:prstGeom>
          <a:gradFill rotWithShape="1">
            <a:gsLst>
              <a:gs pos="0">
                <a:srgbClr val="FFFF80"/>
              </a:gs>
              <a:gs pos="50000">
                <a:srgbClr val="FFFFB3"/>
              </a:gs>
              <a:gs pos="100000">
                <a:srgbClr val="FFFFDA"/>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eaLnBrk="1" hangingPunct="1">
              <a:spcBef>
                <a:spcPct val="50000"/>
              </a:spcBef>
              <a:buFontTx/>
              <a:buNone/>
            </a:pPr>
            <a:r>
              <a:rPr lang="en-US" altLang="ja-JP" sz="1500" dirty="0">
                <a:solidFill>
                  <a:srgbClr val="3333CC"/>
                </a:solidFill>
              </a:rPr>
              <a:t>Every core subject, but not necessarily each issue, has some relevance for every organization. (ISO 26000, 5.2.2)</a:t>
            </a:r>
            <a:endParaRPr lang="ja-JP" altLang="en-US" sz="1500" dirty="0">
              <a:solidFill>
                <a:srgbClr val="3333CC"/>
              </a:solidFill>
            </a:endParaRPr>
          </a:p>
        </p:txBody>
      </p:sp>
      <p:sp>
        <p:nvSpPr>
          <p:cNvPr id="2072" name="Text Box 16"/>
          <p:cNvSpPr txBox="1">
            <a:spLocks noChangeArrowheads="1"/>
          </p:cNvSpPr>
          <p:nvPr/>
        </p:nvSpPr>
        <p:spPr bwMode="auto">
          <a:xfrm>
            <a:off x="2303221" y="2975385"/>
            <a:ext cx="1360764" cy="1890066"/>
          </a:xfrm>
          <a:prstGeom prst="rect">
            <a:avLst/>
          </a:prstGeom>
          <a:solidFill>
            <a:srgbClr val="FFEBCD"/>
          </a:solidFill>
          <a:ln w="9525">
            <a:solidFill>
              <a:srgbClr val="000000"/>
            </a:solidFill>
            <a:miter lim="800000"/>
            <a:headEnd/>
            <a:tailEnd/>
          </a:ln>
        </p:spPr>
        <p:txBody>
          <a:bodyPr lIns="78619" tIns="9407" rIns="78619" bIns="9407"/>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a:spcBef>
                <a:spcPct val="50000"/>
              </a:spcBef>
              <a:buFontTx/>
              <a:buNone/>
            </a:pPr>
            <a:endParaRPr lang="ja-JP" altLang="ja-JP" sz="1100">
              <a:solidFill>
                <a:srgbClr val="3333CC"/>
              </a:solidFill>
              <a:latin typeface="ＭＳ Ｐゴシック" pitchFamily="50" charset="-128"/>
              <a:cs typeface="Times New Roman" pitchFamily="18" charset="0"/>
            </a:endParaRPr>
          </a:p>
          <a:p>
            <a:pPr algn="ctr">
              <a:lnSpc>
                <a:spcPct val="100000"/>
              </a:lnSpc>
              <a:spcBef>
                <a:spcPct val="0"/>
              </a:spcBef>
              <a:buFontTx/>
              <a:buNone/>
            </a:pPr>
            <a:endParaRPr lang="en-US" altLang="ja-JP" sz="1500">
              <a:solidFill>
                <a:srgbClr val="3333CC"/>
              </a:solidFill>
            </a:endParaRPr>
          </a:p>
          <a:p>
            <a:pPr algn="ctr">
              <a:lnSpc>
                <a:spcPct val="100000"/>
              </a:lnSpc>
              <a:spcBef>
                <a:spcPct val="0"/>
              </a:spcBef>
              <a:buFontTx/>
              <a:buNone/>
            </a:pPr>
            <a:endParaRPr lang="en-US" altLang="ja-JP" sz="1500">
              <a:solidFill>
                <a:srgbClr val="3333CC"/>
              </a:solidFill>
            </a:endParaRPr>
          </a:p>
          <a:p>
            <a:pPr algn="ctr">
              <a:lnSpc>
                <a:spcPct val="100000"/>
              </a:lnSpc>
              <a:spcBef>
                <a:spcPct val="0"/>
              </a:spcBef>
              <a:buFontTx/>
              <a:buNone/>
            </a:pPr>
            <a:r>
              <a:rPr lang="en-US" altLang="ja-JP" sz="1500">
                <a:solidFill>
                  <a:srgbClr val="3333CC"/>
                </a:solidFill>
              </a:rPr>
              <a:t>Recognizing relevant issues of SR</a:t>
            </a:r>
          </a:p>
          <a:p>
            <a:pPr algn="ctr">
              <a:lnSpc>
                <a:spcPct val="100000"/>
              </a:lnSpc>
              <a:spcBef>
                <a:spcPct val="0"/>
              </a:spcBef>
              <a:buFontTx/>
              <a:buNone/>
            </a:pPr>
            <a:r>
              <a:rPr lang="en-US" altLang="ja-JP" sz="1500">
                <a:solidFill>
                  <a:srgbClr val="3333CC"/>
                </a:solidFill>
              </a:rPr>
              <a:t>(5.2.2)</a:t>
            </a:r>
            <a:endParaRPr lang="ja-JP" altLang="ja-JP" sz="1500">
              <a:solidFill>
                <a:srgbClr val="3333CC"/>
              </a:solidFill>
            </a:endParaRPr>
          </a:p>
        </p:txBody>
      </p:sp>
      <p:cxnSp>
        <p:nvCxnSpPr>
          <p:cNvPr id="2073" name="AutoShape 4"/>
          <p:cNvCxnSpPr>
            <a:cxnSpLocks noChangeShapeType="1"/>
          </p:cNvCxnSpPr>
          <p:nvPr/>
        </p:nvCxnSpPr>
        <p:spPr bwMode="auto">
          <a:xfrm>
            <a:off x="3702623" y="3807013"/>
            <a:ext cx="490547" cy="0"/>
          </a:xfrm>
          <a:prstGeom prst="straightConnector1">
            <a:avLst/>
          </a:prstGeom>
          <a:noFill/>
          <a:ln w="2222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6755802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9252" y="323850"/>
            <a:ext cx="7772400" cy="1022350"/>
          </a:xfrm>
        </p:spPr>
        <p:txBody>
          <a:bodyPr>
            <a:noAutofit/>
          </a:bodyPr>
          <a:lstStyle/>
          <a:p>
            <a:r>
              <a:rPr lang="en-US" sz="3200" dirty="0">
                <a:solidFill>
                  <a:srgbClr val="0070C0"/>
                </a:solidFill>
                <a:latin typeface="Verdana" panose="020B0604030504040204" pitchFamily="34" charset="0"/>
                <a:ea typeface="Verdana" panose="020B0604030504040204" pitchFamily="34" charset="0"/>
                <a:cs typeface="Verdana" panose="020B0604030504040204" pitchFamily="34" charset="0"/>
              </a:rPr>
              <a:t>Checklist-approach: identify issues that need improvement</a:t>
            </a:r>
          </a:p>
        </p:txBody>
      </p:sp>
      <p:sp>
        <p:nvSpPr>
          <p:cNvPr id="8" name="Text Placeholder 7"/>
          <p:cNvSpPr>
            <a:spLocks noGrp="1"/>
          </p:cNvSpPr>
          <p:nvPr>
            <p:ph type="body" idx="1"/>
          </p:nvPr>
        </p:nvSpPr>
        <p:spPr>
          <a:xfrm>
            <a:off x="697112" y="1836737"/>
            <a:ext cx="3733800" cy="685800"/>
          </a:xfrm>
        </p:spPr>
        <p:txBody>
          <a:bodyPr>
            <a:normAutofit/>
          </a:bodyPr>
          <a:lstStyle/>
          <a:p>
            <a:r>
              <a:rPr lang="en-US" sz="2000" b="0" dirty="0"/>
              <a:t>Issues identified as relevant and significant:</a:t>
            </a:r>
          </a:p>
        </p:txBody>
      </p:sp>
      <p:sp>
        <p:nvSpPr>
          <p:cNvPr id="9" name="Text Placeholder 8"/>
          <p:cNvSpPr>
            <a:spLocks noGrp="1"/>
          </p:cNvSpPr>
          <p:nvPr>
            <p:ph type="body" sz="half" idx="3"/>
          </p:nvPr>
        </p:nvSpPr>
        <p:spPr>
          <a:xfrm>
            <a:off x="4714082" y="1531937"/>
            <a:ext cx="3972718" cy="990600"/>
          </a:xfrm>
        </p:spPr>
        <p:txBody>
          <a:bodyPr/>
          <a:lstStyle/>
          <a:p>
            <a:r>
              <a:rPr lang="en-US" b="0" dirty="0"/>
              <a:t>“</a:t>
            </a:r>
            <a:r>
              <a:rPr lang="en-US" sz="2000" b="0" dirty="0"/>
              <a:t>Related actions and expectations” identified under issues</a:t>
            </a:r>
          </a:p>
        </p:txBody>
      </p:sp>
      <p:sp>
        <p:nvSpPr>
          <p:cNvPr id="6" name="Content Placeholder 5"/>
          <p:cNvSpPr>
            <a:spLocks noGrp="1"/>
          </p:cNvSpPr>
          <p:nvPr>
            <p:ph sz="half" idx="2"/>
          </p:nvPr>
        </p:nvSpPr>
        <p:spPr>
          <a:xfrm>
            <a:off x="697112" y="2708274"/>
            <a:ext cx="3868340" cy="3684588"/>
          </a:xfrm>
        </p:spPr>
        <p:txBody>
          <a:bodyPr>
            <a:normAutofit lnSpcReduction="10000"/>
          </a:bodyPr>
          <a:lstStyle/>
          <a:p>
            <a:r>
              <a:rPr lang="en-US" sz="2000" dirty="0"/>
              <a:t>Governance:           	        1</a:t>
            </a:r>
          </a:p>
          <a:p>
            <a:r>
              <a:rPr lang="en-US" sz="2000" dirty="0"/>
              <a:t>Human rights:   	        8</a:t>
            </a:r>
          </a:p>
          <a:p>
            <a:r>
              <a:rPr lang="en-US" sz="2000" dirty="0" err="1"/>
              <a:t>Labour</a:t>
            </a:r>
            <a:r>
              <a:rPr lang="en-US" sz="2000" dirty="0"/>
              <a:t> practices:   	        5</a:t>
            </a:r>
          </a:p>
          <a:p>
            <a:r>
              <a:rPr lang="en-US" sz="2000" dirty="0"/>
              <a:t>Environment:   	        	        4</a:t>
            </a:r>
          </a:p>
          <a:p>
            <a:r>
              <a:rPr lang="en-US" sz="2000" dirty="0"/>
              <a:t>Fair operating practices:         5</a:t>
            </a:r>
          </a:p>
          <a:p>
            <a:r>
              <a:rPr lang="en-US" sz="2000" dirty="0"/>
              <a:t>Consumer issues: 	        7</a:t>
            </a:r>
          </a:p>
          <a:p>
            <a:pPr>
              <a:spcBef>
                <a:spcPts val="0"/>
              </a:spcBef>
            </a:pPr>
            <a:r>
              <a:rPr lang="en-US" sz="2000" dirty="0"/>
              <a:t>Community Involvement</a:t>
            </a:r>
          </a:p>
          <a:p>
            <a:pPr>
              <a:spcBef>
                <a:spcPts val="0"/>
              </a:spcBef>
              <a:buNone/>
            </a:pPr>
            <a:r>
              <a:rPr lang="en-US" sz="2000" dirty="0"/>
              <a:t>        and Development: 	        7</a:t>
            </a:r>
          </a:p>
          <a:p>
            <a:endParaRPr lang="en-US" sz="2000" dirty="0"/>
          </a:p>
          <a:p>
            <a:pPr marL="0" indent="0">
              <a:buNone/>
            </a:pPr>
            <a:r>
              <a:rPr lang="en-US" sz="2000" dirty="0"/>
              <a:t>	           Total         =       37</a:t>
            </a:r>
          </a:p>
        </p:txBody>
      </p:sp>
      <p:sp>
        <p:nvSpPr>
          <p:cNvPr id="10" name="Content Placeholder 9"/>
          <p:cNvSpPr>
            <a:spLocks noGrp="1"/>
          </p:cNvSpPr>
          <p:nvPr>
            <p:ph sz="half" idx="4"/>
          </p:nvPr>
        </p:nvSpPr>
        <p:spPr>
          <a:xfrm>
            <a:off x="4730154" y="2708274"/>
            <a:ext cx="4001096" cy="3684588"/>
          </a:xfrm>
        </p:spPr>
        <p:txBody>
          <a:bodyPr>
            <a:normAutofit lnSpcReduction="10000"/>
          </a:bodyPr>
          <a:lstStyle/>
          <a:p>
            <a:r>
              <a:rPr lang="en-US" sz="2000" dirty="0"/>
              <a:t>Governance:                     12</a:t>
            </a:r>
          </a:p>
          <a:p>
            <a:r>
              <a:rPr lang="en-US" sz="2000" dirty="0"/>
              <a:t>Human rights:                   33</a:t>
            </a:r>
          </a:p>
          <a:p>
            <a:r>
              <a:rPr lang="en-US" sz="2000" dirty="0" err="1"/>
              <a:t>Labour</a:t>
            </a:r>
            <a:r>
              <a:rPr lang="en-US" sz="2000" dirty="0"/>
              <a:t> practices:              44</a:t>
            </a:r>
          </a:p>
          <a:p>
            <a:r>
              <a:rPr lang="en-US" sz="2000" dirty="0"/>
              <a:t>Environment:                   	 39</a:t>
            </a:r>
          </a:p>
          <a:p>
            <a:r>
              <a:rPr lang="en-US" sz="2000" dirty="0"/>
              <a:t>Fair operating practices:  29</a:t>
            </a:r>
          </a:p>
          <a:p>
            <a:r>
              <a:rPr lang="en-US" sz="2000" dirty="0"/>
              <a:t>Consumer issues:              53</a:t>
            </a:r>
          </a:p>
          <a:p>
            <a:pPr>
              <a:spcBef>
                <a:spcPts val="0"/>
              </a:spcBef>
            </a:pPr>
            <a:r>
              <a:rPr lang="en-US" sz="2000" dirty="0"/>
              <a:t>Community Involvement</a:t>
            </a:r>
          </a:p>
          <a:p>
            <a:pPr>
              <a:spcBef>
                <a:spcPts val="0"/>
              </a:spcBef>
              <a:buNone/>
            </a:pPr>
            <a:r>
              <a:rPr lang="en-US" sz="2000" dirty="0"/>
              <a:t>     and Development:           48</a:t>
            </a:r>
          </a:p>
          <a:p>
            <a:endParaRPr lang="en-US" sz="2000" dirty="0"/>
          </a:p>
          <a:p>
            <a:pPr marL="0" indent="0">
              <a:buNone/>
            </a:pPr>
            <a:r>
              <a:rPr lang="en-US" sz="2000" dirty="0"/>
              <a:t>	       Total       =        258</a:t>
            </a:r>
          </a:p>
        </p:txBody>
      </p:sp>
    </p:spTree>
    <p:extLst>
      <p:ext uri="{BB962C8B-B14F-4D97-AF65-F5344CB8AC3E}">
        <p14:creationId xmlns:p14="http://schemas.microsoft.com/office/powerpoint/2010/main" val="7763251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90600" y="304800"/>
            <a:ext cx="7772400" cy="914400"/>
          </a:xfrm>
        </p:spPr>
        <p:txBody>
          <a:bodyPr>
            <a:noAutofit/>
          </a:bodyPr>
          <a:lstStyle/>
          <a:p>
            <a:r>
              <a:rPr lang="en-US" sz="3200" dirty="0">
                <a:solidFill>
                  <a:srgbClr val="0070C0"/>
                </a:solidFill>
                <a:latin typeface="Verdana" panose="020B0604030504040204" pitchFamily="34" charset="0"/>
                <a:ea typeface="Verdana" panose="020B0604030504040204" pitchFamily="34" charset="0"/>
                <a:cs typeface="Verdana" panose="020B0604030504040204" pitchFamily="34" charset="0"/>
              </a:rPr>
              <a:t>Stakeholder identification and engagement: examples</a:t>
            </a:r>
          </a:p>
        </p:txBody>
      </p:sp>
      <p:graphicFrame>
        <p:nvGraphicFramePr>
          <p:cNvPr id="10" name="Diagram 9"/>
          <p:cNvGraphicFramePr/>
          <p:nvPr>
            <p:extLst>
              <p:ext uri="{D42A27DB-BD31-4B8C-83A1-F6EECF244321}">
                <p14:modId xmlns:p14="http://schemas.microsoft.com/office/powerpoint/2010/main" val="245691574"/>
              </p:ext>
            </p:extLst>
          </p:nvPr>
        </p:nvGraphicFramePr>
        <p:xfrm>
          <a:off x="685800" y="1371600"/>
          <a:ext cx="8001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17019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417638"/>
          </a:xfrm>
        </p:spPr>
        <p:txBody>
          <a:bodyPr>
            <a:normAutofit fontScale="90000"/>
          </a:bodyPr>
          <a:lstStyle/>
          <a:p>
            <a:br>
              <a:rPr lang="en-US" sz="3200" dirty="0">
                <a:solidFill>
                  <a:srgbClr val="0070C0"/>
                </a:solidFill>
              </a:rPr>
            </a:br>
            <a:r>
              <a:rPr lang="en-US" sz="3600" dirty="0">
                <a:solidFill>
                  <a:srgbClr val="0070C0"/>
                </a:solidFill>
              </a:rPr>
              <a:t>Who are your stakeholders? These are some questions to help you identify them.</a:t>
            </a:r>
            <a:endParaRPr lang="en-US" sz="3200" i="1" dirty="0">
              <a:solidFill>
                <a:srgbClr val="0070C0"/>
              </a:solidFill>
            </a:endParaRPr>
          </a:p>
        </p:txBody>
      </p:sp>
      <p:sp>
        <p:nvSpPr>
          <p:cNvPr id="4" name="Content Placeholder 3"/>
          <p:cNvSpPr>
            <a:spLocks noGrp="1"/>
          </p:cNvSpPr>
          <p:nvPr>
            <p:ph sz="quarter" idx="1"/>
          </p:nvPr>
        </p:nvSpPr>
        <p:spPr/>
        <p:txBody>
          <a:bodyPr>
            <a:normAutofit fontScale="92500" lnSpcReduction="10000"/>
          </a:bodyPr>
          <a:lstStyle/>
          <a:p>
            <a:r>
              <a:rPr lang="en-US" dirty="0"/>
              <a:t>To whom does your organization have legal obligations?</a:t>
            </a:r>
          </a:p>
          <a:p>
            <a:r>
              <a:rPr lang="en-US" dirty="0"/>
              <a:t>Who might be positively or negatively affected by your decisions or activities?</a:t>
            </a:r>
          </a:p>
          <a:p>
            <a:r>
              <a:rPr lang="en-US" dirty="0"/>
              <a:t>Who would be disadvantaged if excluded from the engagement?</a:t>
            </a:r>
          </a:p>
          <a:p>
            <a:r>
              <a:rPr lang="en-US" dirty="0"/>
              <a:t>Who in your value chain is affected?</a:t>
            </a:r>
          </a:p>
          <a:p>
            <a:r>
              <a:rPr lang="en-US" dirty="0"/>
              <a:t>Who is likely to express concerns about the decisions and activities of the organization?</a:t>
            </a:r>
          </a:p>
          <a:p>
            <a:r>
              <a:rPr lang="en-US" dirty="0"/>
              <a:t>Who can help the organization address specific impacts?</a:t>
            </a:r>
          </a:p>
          <a:p>
            <a:endParaRPr lang="en-US" dirty="0"/>
          </a:p>
        </p:txBody>
      </p:sp>
    </p:spTree>
    <p:extLst>
      <p:ext uri="{BB962C8B-B14F-4D97-AF65-F5344CB8AC3E}">
        <p14:creationId xmlns:p14="http://schemas.microsoft.com/office/powerpoint/2010/main" val="12025522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04800"/>
            <a:ext cx="7772400" cy="1265238"/>
          </a:xfrm>
        </p:spPr>
        <p:txBody>
          <a:bodyPr>
            <a:noAutofit/>
          </a:bodyPr>
          <a:lstStyle/>
          <a:p>
            <a:r>
              <a:rPr lang="en-US" sz="4000" dirty="0">
                <a:solidFill>
                  <a:srgbClr val="0070C0"/>
                </a:solidFill>
                <a:latin typeface="Verdana" panose="020B0604030504040204" pitchFamily="34" charset="0"/>
                <a:ea typeface="Verdana" panose="020B0604030504040204" pitchFamily="34" charset="0"/>
                <a:cs typeface="Verdana" panose="020B0604030504040204" pitchFamily="34" charset="0"/>
              </a:rPr>
              <a:t>Establishing priorities</a:t>
            </a:r>
          </a:p>
        </p:txBody>
      </p:sp>
      <p:sp>
        <p:nvSpPr>
          <p:cNvPr id="6" name="Content Placeholder 5"/>
          <p:cNvSpPr>
            <a:spLocks noGrp="1"/>
          </p:cNvSpPr>
          <p:nvPr>
            <p:ph sz="quarter" idx="1"/>
          </p:nvPr>
        </p:nvSpPr>
        <p:spPr/>
        <p:txBody>
          <a:bodyPr>
            <a:normAutofit fontScale="92500"/>
          </a:bodyPr>
          <a:lstStyle/>
          <a:p>
            <a:r>
              <a:rPr lang="en-US" dirty="0"/>
              <a:t>1. Describe your current situation with respect to the seven “core subjects” of ISO 26000</a:t>
            </a:r>
          </a:p>
          <a:p>
            <a:r>
              <a:rPr lang="en-US" dirty="0"/>
              <a:t>2.  Identify your desired situation - specific SR improvement</a:t>
            </a:r>
          </a:p>
          <a:p>
            <a:r>
              <a:rPr lang="en-US" dirty="0"/>
              <a:t>3.  Focus on the gaps between the two; identify the most significant issues</a:t>
            </a:r>
          </a:p>
        </p:txBody>
      </p:sp>
      <p:sp>
        <p:nvSpPr>
          <p:cNvPr id="7" name="Content Placeholder 6"/>
          <p:cNvSpPr>
            <a:spLocks noGrp="1"/>
          </p:cNvSpPr>
          <p:nvPr>
            <p:ph sz="quarter" idx="2"/>
          </p:nvPr>
        </p:nvSpPr>
        <p:spPr>
          <a:xfrm>
            <a:off x="4959350" y="1825625"/>
            <a:ext cx="3581400" cy="4419600"/>
          </a:xfrm>
        </p:spPr>
        <p:txBody>
          <a:bodyPr>
            <a:normAutofit fontScale="92500"/>
          </a:bodyPr>
          <a:lstStyle/>
          <a:p>
            <a:r>
              <a:rPr lang="en-US" dirty="0"/>
              <a:t>3 A. Identify current weaknesses and the causes behind them</a:t>
            </a:r>
          </a:p>
          <a:p>
            <a:r>
              <a:rPr lang="en-US" dirty="0"/>
              <a:t>3 B.  Identify resources needed to overcome the weaknesses: personnel, time, money, partners, etc. </a:t>
            </a:r>
          </a:p>
          <a:p>
            <a:r>
              <a:rPr lang="en-US" dirty="0"/>
              <a:t>3 C. Develop a time-line and action plan to bridge the gaps</a:t>
            </a:r>
          </a:p>
        </p:txBody>
      </p:sp>
    </p:spTree>
    <p:extLst>
      <p:ext uri="{BB962C8B-B14F-4D97-AF65-F5344CB8AC3E}">
        <p14:creationId xmlns:p14="http://schemas.microsoft.com/office/powerpoint/2010/main" val="41827072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28600" y="274638"/>
            <a:ext cx="8915400" cy="792162"/>
          </a:xfrm>
        </p:spPr>
        <p:txBody>
          <a:bodyPr>
            <a:normAutofit/>
          </a:bodyPr>
          <a:lstStyle/>
          <a:p>
            <a:r>
              <a:rPr lang="en-US" sz="3200" dirty="0">
                <a:solidFill>
                  <a:srgbClr val="0070C0"/>
                </a:solidFill>
              </a:rPr>
              <a:t>Assessing responsibilities in your sphere of influence</a:t>
            </a:r>
          </a:p>
        </p:txBody>
      </p:sp>
      <p:sp>
        <p:nvSpPr>
          <p:cNvPr id="9" name="Rectangle 8"/>
          <p:cNvSpPr/>
          <p:nvPr/>
        </p:nvSpPr>
        <p:spPr>
          <a:xfrm flipH="1">
            <a:off x="3276600" y="1143000"/>
            <a:ext cx="2514600" cy="717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YOUR ORGANIZATION</a:t>
            </a:r>
          </a:p>
        </p:txBody>
      </p:sp>
      <p:sp>
        <p:nvSpPr>
          <p:cNvPr id="14" name="Rounded Rectangle 13"/>
          <p:cNvSpPr/>
          <p:nvPr/>
        </p:nvSpPr>
        <p:spPr>
          <a:xfrm>
            <a:off x="1600200" y="2362200"/>
            <a:ext cx="1828800" cy="838200"/>
          </a:xfrm>
          <a:prstGeom prst="roundRect">
            <a:avLst>
              <a:gd name="adj" fmla="val 9282"/>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Your suppliers</a:t>
            </a:r>
          </a:p>
        </p:txBody>
      </p:sp>
      <p:sp>
        <p:nvSpPr>
          <p:cNvPr id="15" name="Isosceles Triangle 14"/>
          <p:cNvSpPr/>
          <p:nvPr/>
        </p:nvSpPr>
        <p:spPr>
          <a:xfrm>
            <a:off x="381000" y="3429000"/>
            <a:ext cx="2286000" cy="1143000"/>
          </a:xfrm>
          <a:prstGeom prst="triangle">
            <a:avLst>
              <a:gd name="adj" fmla="val 35570"/>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a:t>Their suppliers</a:t>
            </a:r>
          </a:p>
          <a:p>
            <a:pPr algn="ctr"/>
            <a:endParaRPr lang="en-US" dirty="0"/>
          </a:p>
        </p:txBody>
      </p:sp>
      <p:sp>
        <p:nvSpPr>
          <p:cNvPr id="19" name="Isosceles Triangle 18"/>
          <p:cNvSpPr/>
          <p:nvPr/>
        </p:nvSpPr>
        <p:spPr>
          <a:xfrm>
            <a:off x="5867400" y="3505200"/>
            <a:ext cx="3048000" cy="1143000"/>
          </a:xfrm>
          <a:prstGeom prst="triangle">
            <a:avLst>
              <a:gd name="adj" fmla="val 50559"/>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Their customers / clients </a:t>
            </a:r>
          </a:p>
          <a:p>
            <a:pPr algn="ctr"/>
            <a:endParaRPr lang="en-US" dirty="0"/>
          </a:p>
        </p:txBody>
      </p:sp>
      <p:sp>
        <p:nvSpPr>
          <p:cNvPr id="20" name="Rounded Rectangle 19"/>
          <p:cNvSpPr/>
          <p:nvPr/>
        </p:nvSpPr>
        <p:spPr>
          <a:xfrm>
            <a:off x="5791200" y="2286000"/>
            <a:ext cx="2133600" cy="91440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Your customers/ clients</a:t>
            </a:r>
          </a:p>
        </p:txBody>
      </p:sp>
      <p:sp>
        <p:nvSpPr>
          <p:cNvPr id="27" name="Flowchart: Alternate Process 26"/>
          <p:cNvSpPr/>
          <p:nvPr/>
        </p:nvSpPr>
        <p:spPr>
          <a:xfrm>
            <a:off x="304800" y="5257800"/>
            <a:ext cx="1905000" cy="838200"/>
          </a:xfrm>
          <a:prstGeom prst="flowChartAlternateProcess">
            <a:avLst/>
          </a:prstGeom>
          <a:solidFill>
            <a:srgbClr val="9EA0F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Resources/ Raw materials</a:t>
            </a:r>
          </a:p>
        </p:txBody>
      </p:sp>
      <p:sp>
        <p:nvSpPr>
          <p:cNvPr id="39" name="Left-Up Arrow 38"/>
          <p:cNvSpPr/>
          <p:nvPr/>
        </p:nvSpPr>
        <p:spPr>
          <a:xfrm>
            <a:off x="2133600" y="3276600"/>
            <a:ext cx="850392" cy="850392"/>
          </a:xfrm>
          <a:prstGeom prst="leftUpArrow">
            <a:avLst>
              <a:gd name="adj1" fmla="val 15074"/>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Up-Down Arrow 39"/>
          <p:cNvSpPr/>
          <p:nvPr/>
        </p:nvSpPr>
        <p:spPr>
          <a:xfrm>
            <a:off x="1143000" y="4644259"/>
            <a:ext cx="228600" cy="533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Left-Up Arrow 41"/>
          <p:cNvSpPr/>
          <p:nvPr/>
        </p:nvSpPr>
        <p:spPr>
          <a:xfrm rot="5400000" flipH="1">
            <a:off x="2286000" y="1371600"/>
            <a:ext cx="762000" cy="762000"/>
          </a:xfrm>
          <a:prstGeom prst="leftUpArrow">
            <a:avLst>
              <a:gd name="adj1" fmla="val 14769"/>
              <a:gd name="adj2" fmla="val 2807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Left-Up Arrow 42"/>
          <p:cNvSpPr/>
          <p:nvPr/>
        </p:nvSpPr>
        <p:spPr>
          <a:xfrm rot="16200000">
            <a:off x="6248400" y="1295400"/>
            <a:ext cx="685800" cy="83820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Left-Up Arrow 43"/>
          <p:cNvSpPr/>
          <p:nvPr/>
        </p:nvSpPr>
        <p:spPr>
          <a:xfrm rot="5400000">
            <a:off x="6057900" y="3238500"/>
            <a:ext cx="533400" cy="76200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6248400" y="5334000"/>
            <a:ext cx="2667000" cy="762000"/>
          </a:xfrm>
          <a:prstGeom prst="roundRect">
            <a:avLst/>
          </a:prstGeom>
          <a:solidFill>
            <a:srgbClr val="9EA0F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Waste Disposal:  re-use, recycling, trash</a:t>
            </a:r>
          </a:p>
        </p:txBody>
      </p:sp>
      <p:sp>
        <p:nvSpPr>
          <p:cNvPr id="46" name="Up-Down Arrow 45"/>
          <p:cNvSpPr/>
          <p:nvPr/>
        </p:nvSpPr>
        <p:spPr>
          <a:xfrm>
            <a:off x="7391400" y="4724400"/>
            <a:ext cx="228600" cy="533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lowchart: Display 46"/>
          <p:cNvSpPr/>
          <p:nvPr/>
        </p:nvSpPr>
        <p:spPr>
          <a:xfrm>
            <a:off x="3505200" y="2286000"/>
            <a:ext cx="2133600" cy="4191000"/>
          </a:xfrm>
          <a:prstGeom prst="flowChartDisp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Examine the extent to which you can have an impact. </a:t>
            </a:r>
          </a:p>
          <a:p>
            <a:pPr algn="ctr"/>
            <a:r>
              <a:rPr lang="en-US" sz="2000" dirty="0"/>
              <a:t>For example, how large is your market share?  </a:t>
            </a:r>
          </a:p>
        </p:txBody>
      </p:sp>
    </p:spTree>
    <p:extLst>
      <p:ext uri="{BB962C8B-B14F-4D97-AF65-F5344CB8AC3E}">
        <p14:creationId xmlns:p14="http://schemas.microsoft.com/office/powerpoint/2010/main" val="2795834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t>“Due diligence” – investigating situations and avoiding SR risks</a:t>
            </a:r>
          </a:p>
        </p:txBody>
      </p:sp>
      <p:sp>
        <p:nvSpPr>
          <p:cNvPr id="6" name="Content Placeholder 5"/>
          <p:cNvSpPr>
            <a:spLocks noGrp="1"/>
          </p:cNvSpPr>
          <p:nvPr>
            <p:ph sz="quarter" idx="1"/>
          </p:nvPr>
        </p:nvSpPr>
        <p:spPr/>
        <p:txBody>
          <a:bodyPr>
            <a:normAutofit fontScale="92500"/>
          </a:bodyPr>
          <a:lstStyle/>
          <a:p>
            <a:r>
              <a:rPr lang="en-US" dirty="0"/>
              <a:t>Definition:  “process to identify the actual and potential negative social, environmental and economic impacts of an organization’s decisions and activities, with the aim of avoiding and mitigating those impacts” </a:t>
            </a:r>
          </a:p>
          <a:p>
            <a:pPr>
              <a:buNone/>
            </a:pPr>
            <a:r>
              <a:rPr lang="en-US" sz="1600" dirty="0"/>
              <a:t> Source:  ISO 26000:2010 Clause 7.3.1</a:t>
            </a:r>
          </a:p>
        </p:txBody>
      </p:sp>
      <p:sp>
        <p:nvSpPr>
          <p:cNvPr id="7" name="Content Placeholder 6"/>
          <p:cNvSpPr>
            <a:spLocks noGrp="1"/>
          </p:cNvSpPr>
          <p:nvPr>
            <p:ph sz="quarter" idx="2"/>
          </p:nvPr>
        </p:nvSpPr>
        <p:spPr/>
        <p:txBody>
          <a:bodyPr>
            <a:normAutofit fontScale="92500"/>
          </a:bodyPr>
          <a:lstStyle/>
          <a:p>
            <a:r>
              <a:rPr lang="en-US" dirty="0"/>
              <a:t>Examine the impacts of decisions throughout your sphere of influence</a:t>
            </a:r>
          </a:p>
          <a:p>
            <a:r>
              <a:rPr lang="en-US" dirty="0"/>
              <a:t>Review the legal requirements and context of activities</a:t>
            </a:r>
          </a:p>
          <a:p>
            <a:r>
              <a:rPr lang="en-US" dirty="0"/>
              <a:t>Consider the viewpoints of those impacted by your decisions – your stakeholders</a:t>
            </a:r>
          </a:p>
        </p:txBody>
      </p:sp>
    </p:spTree>
    <p:extLst>
      <p:ext uri="{BB962C8B-B14F-4D97-AF65-F5344CB8AC3E}">
        <p14:creationId xmlns:p14="http://schemas.microsoft.com/office/powerpoint/2010/main" val="14295643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2960" y="187326"/>
            <a:ext cx="7886700" cy="1325563"/>
          </a:xfrm>
        </p:spPr>
        <p:txBody>
          <a:bodyPr>
            <a:normAutofit/>
          </a:bodyPr>
          <a:lstStyle/>
          <a:p>
            <a:r>
              <a:rPr lang="en-US" sz="4000" dirty="0">
                <a:solidFill>
                  <a:srgbClr val="0070C0"/>
                </a:solidFill>
                <a:latin typeface="Verdana" panose="020B0604030504040204" pitchFamily="34" charset="0"/>
                <a:ea typeface="Verdana" panose="020B0604030504040204" pitchFamily="34" charset="0"/>
                <a:cs typeface="Verdana" panose="020B0604030504040204" pitchFamily="34" charset="0"/>
              </a:rPr>
              <a:t>Communicating about your Social Responsibility</a:t>
            </a:r>
          </a:p>
        </p:txBody>
      </p:sp>
      <p:sp>
        <p:nvSpPr>
          <p:cNvPr id="6" name="Content Placeholder 5"/>
          <p:cNvSpPr>
            <a:spLocks noGrp="1"/>
          </p:cNvSpPr>
          <p:nvPr>
            <p:ph sz="quarter" idx="1"/>
          </p:nvPr>
        </p:nvSpPr>
        <p:spPr>
          <a:xfrm>
            <a:off x="822960" y="2006601"/>
            <a:ext cx="3749040" cy="3632200"/>
          </a:xfrm>
          <a:noFill/>
        </p:spPr>
        <p:txBody>
          <a:bodyPr>
            <a:normAutofit/>
          </a:bodyPr>
          <a:lstStyle/>
          <a:p>
            <a:r>
              <a:rPr lang="en-US" sz="2200" dirty="0"/>
              <a:t>Communicate activities on relevant issues within each of the Seven Core Subjects</a:t>
            </a:r>
          </a:p>
          <a:p>
            <a:r>
              <a:rPr lang="en-US" sz="2200" dirty="0"/>
              <a:t>Use communicating and reporting as part of a continuing dialogue; be honest when you have fallen short on some of your goals</a:t>
            </a:r>
          </a:p>
        </p:txBody>
      </p:sp>
      <p:sp>
        <p:nvSpPr>
          <p:cNvPr id="7" name="Content Placeholder 6"/>
          <p:cNvSpPr>
            <a:spLocks noGrp="1"/>
          </p:cNvSpPr>
          <p:nvPr>
            <p:ph sz="quarter" idx="2"/>
          </p:nvPr>
        </p:nvSpPr>
        <p:spPr>
          <a:xfrm>
            <a:off x="4514850" y="2020889"/>
            <a:ext cx="3886200" cy="4351338"/>
          </a:xfrm>
          <a:noFill/>
        </p:spPr>
        <p:txBody>
          <a:bodyPr vert="horz" lIns="91440" tIns="45720" rIns="91440" bIns="45720" rtlCol="0">
            <a:normAutofit/>
          </a:bodyPr>
          <a:lstStyle/>
          <a:p>
            <a:r>
              <a:rPr lang="en-US" sz="2200" dirty="0"/>
              <a:t>Communicate to different audiences of stakeholders in appropriate and understandable ways</a:t>
            </a:r>
          </a:p>
          <a:p>
            <a:endParaRPr lang="en-US" sz="2200" dirty="0"/>
          </a:p>
          <a:p>
            <a:r>
              <a:rPr lang="en-US" sz="2200" dirty="0"/>
              <a:t>Consider involving third parties in commenting on progress and goals</a:t>
            </a:r>
          </a:p>
        </p:txBody>
      </p:sp>
    </p:spTree>
    <p:extLst>
      <p:ext uri="{BB962C8B-B14F-4D97-AF65-F5344CB8AC3E}">
        <p14:creationId xmlns:p14="http://schemas.microsoft.com/office/powerpoint/2010/main" val="12768920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テキスト ボックス 4"/>
          <p:cNvSpPr txBox="1">
            <a:spLocks noChangeArrowheads="1"/>
          </p:cNvSpPr>
          <p:nvPr/>
        </p:nvSpPr>
        <p:spPr bwMode="auto">
          <a:xfrm>
            <a:off x="413270" y="1312126"/>
            <a:ext cx="6476230" cy="390095"/>
          </a:xfrm>
          <a:prstGeom prst="rect">
            <a:avLst/>
          </a:prstGeom>
          <a:solidFill>
            <a:srgbClr val="9AF8F4"/>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900" dirty="0">
                <a:solidFill>
                  <a:srgbClr val="3333CC"/>
                </a:solidFill>
              </a:rPr>
              <a:t>Setting the direction for SR</a:t>
            </a:r>
            <a:endParaRPr lang="ja-JP" altLang="en-US" sz="1900">
              <a:solidFill>
                <a:srgbClr val="3333CC"/>
              </a:solidFill>
            </a:endParaRPr>
          </a:p>
        </p:txBody>
      </p:sp>
      <p:sp>
        <p:nvSpPr>
          <p:cNvPr id="3076" name="テキスト ボックス 6"/>
          <p:cNvSpPr txBox="1">
            <a:spLocks noChangeArrowheads="1"/>
          </p:cNvSpPr>
          <p:nvPr/>
        </p:nvSpPr>
        <p:spPr bwMode="auto">
          <a:xfrm>
            <a:off x="413270" y="1992550"/>
            <a:ext cx="6476230" cy="359317"/>
          </a:xfrm>
          <a:prstGeom prst="rect">
            <a:avLst/>
          </a:prstGeom>
          <a:solidFill>
            <a:srgbClr val="C2FCBA"/>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Building SR into the governance, systems and procedure</a:t>
            </a:r>
            <a:endParaRPr lang="ja-JP" altLang="en-US" sz="1700">
              <a:solidFill>
                <a:srgbClr val="3333CC"/>
              </a:solidFill>
            </a:endParaRPr>
          </a:p>
        </p:txBody>
      </p:sp>
      <p:sp>
        <p:nvSpPr>
          <p:cNvPr id="3077" name="テキスト ボックス 8"/>
          <p:cNvSpPr txBox="1">
            <a:spLocks noChangeArrowheads="1"/>
          </p:cNvSpPr>
          <p:nvPr/>
        </p:nvSpPr>
        <p:spPr bwMode="auto">
          <a:xfrm>
            <a:off x="413270" y="2672974"/>
            <a:ext cx="6476230" cy="390095"/>
          </a:xfrm>
          <a:prstGeom prst="rect">
            <a:avLst/>
          </a:prstGeom>
          <a:solidFill>
            <a:srgbClr val="F6FABC"/>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900">
                <a:solidFill>
                  <a:srgbClr val="3333CC"/>
                </a:solidFill>
              </a:rPr>
              <a:t>Monitoring activities on SR</a:t>
            </a:r>
            <a:endParaRPr lang="ja-JP" altLang="en-US" sz="1900">
              <a:solidFill>
                <a:srgbClr val="3333CC"/>
              </a:solidFill>
            </a:endParaRPr>
          </a:p>
        </p:txBody>
      </p:sp>
      <p:sp>
        <p:nvSpPr>
          <p:cNvPr id="3078" name="テキスト ボックス 9"/>
          <p:cNvSpPr txBox="1">
            <a:spLocks noChangeArrowheads="1"/>
          </p:cNvSpPr>
          <p:nvPr/>
        </p:nvSpPr>
        <p:spPr bwMode="auto">
          <a:xfrm>
            <a:off x="413270" y="3353397"/>
            <a:ext cx="6476230" cy="390095"/>
          </a:xfrm>
          <a:prstGeom prst="rect">
            <a:avLst/>
          </a:prstGeom>
          <a:solidFill>
            <a:srgbClr val="F5DDA1"/>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900" dirty="0">
                <a:solidFill>
                  <a:srgbClr val="3333CC"/>
                </a:solidFill>
              </a:rPr>
              <a:t>Reviewing the progress and performance on SR</a:t>
            </a:r>
            <a:endParaRPr lang="ja-JP" altLang="en-US" sz="1900">
              <a:solidFill>
                <a:srgbClr val="3333CC"/>
              </a:solidFill>
            </a:endParaRPr>
          </a:p>
        </p:txBody>
      </p:sp>
      <p:sp>
        <p:nvSpPr>
          <p:cNvPr id="3079" name="テキスト ボックス 10"/>
          <p:cNvSpPr txBox="1">
            <a:spLocks noChangeArrowheads="1"/>
          </p:cNvSpPr>
          <p:nvPr/>
        </p:nvSpPr>
        <p:spPr bwMode="auto">
          <a:xfrm>
            <a:off x="413269" y="4714246"/>
            <a:ext cx="6477910" cy="390095"/>
          </a:xfrm>
          <a:prstGeom prst="rect">
            <a:avLst/>
          </a:prstGeom>
          <a:solidFill>
            <a:srgbClr val="FFC000"/>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900">
                <a:solidFill>
                  <a:srgbClr val="3333CC"/>
                </a:solidFill>
              </a:rPr>
              <a:t>Improving performance</a:t>
            </a:r>
            <a:endParaRPr lang="ja-JP" altLang="en-US" sz="1900">
              <a:solidFill>
                <a:srgbClr val="3333CC"/>
              </a:solidFill>
            </a:endParaRPr>
          </a:p>
        </p:txBody>
      </p:sp>
      <p:sp>
        <p:nvSpPr>
          <p:cNvPr id="3080" name="テキスト ボックス 10"/>
          <p:cNvSpPr txBox="1">
            <a:spLocks noChangeArrowheads="1"/>
          </p:cNvSpPr>
          <p:nvPr/>
        </p:nvSpPr>
        <p:spPr bwMode="auto">
          <a:xfrm>
            <a:off x="7218771" y="1312127"/>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(7.4.2)</a:t>
            </a:r>
            <a:endParaRPr lang="ja-JP" altLang="en-US" sz="1700">
              <a:solidFill>
                <a:srgbClr val="3333CC"/>
              </a:solidFill>
            </a:endParaRPr>
          </a:p>
        </p:txBody>
      </p:sp>
      <p:sp>
        <p:nvSpPr>
          <p:cNvPr id="3081" name="テキスト ボックス 11"/>
          <p:cNvSpPr txBox="1">
            <a:spLocks noChangeArrowheads="1"/>
          </p:cNvSpPr>
          <p:nvPr/>
        </p:nvSpPr>
        <p:spPr bwMode="auto">
          <a:xfrm>
            <a:off x="7218771" y="1992550"/>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(7.4.3)</a:t>
            </a:r>
            <a:endParaRPr lang="ja-JP" altLang="en-US" sz="1700">
              <a:solidFill>
                <a:srgbClr val="3333CC"/>
              </a:solidFill>
            </a:endParaRPr>
          </a:p>
        </p:txBody>
      </p:sp>
      <p:sp>
        <p:nvSpPr>
          <p:cNvPr id="3082" name="テキスト ボックス 13"/>
          <p:cNvSpPr txBox="1">
            <a:spLocks noChangeArrowheads="1"/>
          </p:cNvSpPr>
          <p:nvPr/>
        </p:nvSpPr>
        <p:spPr bwMode="auto">
          <a:xfrm>
            <a:off x="7218771" y="2672975"/>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(7.7.2)</a:t>
            </a:r>
            <a:endParaRPr lang="ja-JP" altLang="en-US" sz="1700">
              <a:solidFill>
                <a:srgbClr val="3333CC"/>
              </a:solidFill>
            </a:endParaRPr>
          </a:p>
        </p:txBody>
      </p:sp>
      <p:sp>
        <p:nvSpPr>
          <p:cNvPr id="3083" name="テキスト ボックス 14"/>
          <p:cNvSpPr txBox="1">
            <a:spLocks noChangeArrowheads="1"/>
          </p:cNvSpPr>
          <p:nvPr/>
        </p:nvSpPr>
        <p:spPr bwMode="auto">
          <a:xfrm>
            <a:off x="7218771" y="3353398"/>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(7.7.3)</a:t>
            </a:r>
            <a:endParaRPr lang="ja-JP" altLang="en-US" sz="1700">
              <a:solidFill>
                <a:srgbClr val="3333CC"/>
              </a:solidFill>
            </a:endParaRPr>
          </a:p>
        </p:txBody>
      </p:sp>
      <p:sp>
        <p:nvSpPr>
          <p:cNvPr id="3084" name="テキスト ボックス 15"/>
          <p:cNvSpPr txBox="1">
            <a:spLocks noChangeArrowheads="1"/>
          </p:cNvSpPr>
          <p:nvPr/>
        </p:nvSpPr>
        <p:spPr bwMode="auto">
          <a:xfrm>
            <a:off x="7218771" y="4714245"/>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(7.7.5)</a:t>
            </a:r>
            <a:endParaRPr lang="ja-JP" altLang="en-US" sz="1700">
              <a:solidFill>
                <a:srgbClr val="3333CC"/>
              </a:solidFill>
            </a:endParaRPr>
          </a:p>
        </p:txBody>
      </p:sp>
      <p:sp>
        <p:nvSpPr>
          <p:cNvPr id="3085" name="テキスト ボックス 10"/>
          <p:cNvSpPr txBox="1">
            <a:spLocks noChangeArrowheads="1"/>
          </p:cNvSpPr>
          <p:nvPr/>
        </p:nvSpPr>
        <p:spPr bwMode="auto">
          <a:xfrm>
            <a:off x="413269" y="4033822"/>
            <a:ext cx="6477910" cy="359317"/>
          </a:xfrm>
          <a:prstGeom prst="rect">
            <a:avLst/>
          </a:prstGeom>
          <a:solidFill>
            <a:srgbClr val="FFCF89"/>
          </a:solidFill>
          <a:ln w="12700">
            <a:solidFill>
              <a:schemeClr val="tx1"/>
            </a:solidFill>
            <a:miter lim="800000"/>
            <a:headEnd/>
            <a:tailEnd/>
          </a:ln>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Enhancing the reliability of information and management</a:t>
            </a:r>
            <a:endParaRPr lang="ja-JP" altLang="en-US" sz="1700">
              <a:solidFill>
                <a:srgbClr val="3333CC"/>
              </a:solidFill>
            </a:endParaRPr>
          </a:p>
        </p:txBody>
      </p:sp>
      <p:sp>
        <p:nvSpPr>
          <p:cNvPr id="3086" name="テキスト ボックス 17"/>
          <p:cNvSpPr txBox="1">
            <a:spLocks noChangeArrowheads="1"/>
          </p:cNvSpPr>
          <p:nvPr/>
        </p:nvSpPr>
        <p:spPr bwMode="auto">
          <a:xfrm>
            <a:off x="7218771" y="4033822"/>
            <a:ext cx="982774" cy="35931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algn="ctr" eaLnBrk="1" hangingPunct="1">
              <a:spcBef>
                <a:spcPct val="50000"/>
              </a:spcBef>
              <a:buFontTx/>
              <a:buNone/>
            </a:pPr>
            <a:r>
              <a:rPr lang="en-US" altLang="ja-JP" sz="1700">
                <a:solidFill>
                  <a:srgbClr val="3333CC"/>
                </a:solidFill>
              </a:rPr>
              <a:t>(7.7.4)</a:t>
            </a:r>
            <a:endParaRPr lang="ja-JP" altLang="en-US" sz="1700">
              <a:solidFill>
                <a:srgbClr val="3333CC"/>
              </a:solidFill>
            </a:endParaRPr>
          </a:p>
        </p:txBody>
      </p:sp>
      <p:cxnSp>
        <p:nvCxnSpPr>
          <p:cNvPr id="3087" name="直線矢印コネクタ 19"/>
          <p:cNvCxnSpPr>
            <a:cxnSpLocks noChangeShapeType="1"/>
          </p:cNvCxnSpPr>
          <p:nvPr/>
        </p:nvCxnSpPr>
        <p:spPr bwMode="auto">
          <a:xfrm rot="5400000">
            <a:off x="3324622" y="1802704"/>
            <a:ext cx="378013" cy="1679"/>
          </a:xfrm>
          <a:prstGeom prst="straightConnector1">
            <a:avLst/>
          </a:prstGeom>
          <a:noFill/>
          <a:ln w="1587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3088" name="直線矢印コネクタ 20"/>
          <p:cNvCxnSpPr>
            <a:cxnSpLocks noChangeShapeType="1"/>
          </p:cNvCxnSpPr>
          <p:nvPr/>
        </p:nvCxnSpPr>
        <p:spPr bwMode="auto">
          <a:xfrm rot="5400000">
            <a:off x="3324621" y="2483128"/>
            <a:ext cx="378014" cy="1679"/>
          </a:xfrm>
          <a:prstGeom prst="straightConnector1">
            <a:avLst/>
          </a:prstGeom>
          <a:noFill/>
          <a:ln w="1587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3089" name="直線矢印コネクタ 21"/>
          <p:cNvCxnSpPr>
            <a:cxnSpLocks noChangeShapeType="1"/>
          </p:cNvCxnSpPr>
          <p:nvPr/>
        </p:nvCxnSpPr>
        <p:spPr bwMode="auto">
          <a:xfrm rot="5400000">
            <a:off x="3324622" y="3163552"/>
            <a:ext cx="378013" cy="1679"/>
          </a:xfrm>
          <a:prstGeom prst="straightConnector1">
            <a:avLst/>
          </a:prstGeom>
          <a:noFill/>
          <a:ln w="1587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3090" name="直線矢印コネクタ 22"/>
          <p:cNvCxnSpPr>
            <a:cxnSpLocks noChangeShapeType="1"/>
          </p:cNvCxnSpPr>
          <p:nvPr/>
        </p:nvCxnSpPr>
        <p:spPr bwMode="auto">
          <a:xfrm rot="5400000">
            <a:off x="3324621" y="3843975"/>
            <a:ext cx="378014" cy="1679"/>
          </a:xfrm>
          <a:prstGeom prst="straightConnector1">
            <a:avLst/>
          </a:prstGeom>
          <a:noFill/>
          <a:ln w="1587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3091" name="直線矢印コネクタ 23"/>
          <p:cNvCxnSpPr>
            <a:cxnSpLocks noChangeShapeType="1"/>
          </p:cNvCxnSpPr>
          <p:nvPr/>
        </p:nvCxnSpPr>
        <p:spPr bwMode="auto">
          <a:xfrm rot="5400000">
            <a:off x="3324622" y="4524400"/>
            <a:ext cx="378013" cy="1679"/>
          </a:xfrm>
          <a:prstGeom prst="straightConnector1">
            <a:avLst/>
          </a:prstGeom>
          <a:noFill/>
          <a:ln w="1587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092" name="正方形/長方形 1"/>
          <p:cNvSpPr>
            <a:spLocks noChangeArrowheads="1"/>
          </p:cNvSpPr>
          <p:nvPr/>
        </p:nvSpPr>
        <p:spPr bwMode="auto">
          <a:xfrm>
            <a:off x="1066800" y="304091"/>
            <a:ext cx="6934200" cy="622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6762" tIns="48381" rIns="96762" bIns="48381">
            <a:spAutoFit/>
          </a:bodyPr>
          <a:lstStyle>
            <a:lvl1pPr eaLnBrk="0" hangingPunct="0">
              <a:spcBef>
                <a:spcPct val="20000"/>
              </a:spcBef>
              <a:buChar char="•"/>
              <a:defRPr kumimoji="1" sz="3000">
                <a:solidFill>
                  <a:schemeClr val="tx1"/>
                </a:solidFill>
                <a:latin typeface="Arial" charset="0"/>
                <a:ea typeface="ＭＳ Ｐゴシック" pitchFamily="50" charset="-128"/>
              </a:defRPr>
            </a:lvl1pPr>
            <a:lvl2pPr marL="742950" indent="-285750" eaLnBrk="0" hangingPunct="0">
              <a:spcBef>
                <a:spcPct val="20000"/>
              </a:spcBef>
              <a:buChar char="–"/>
              <a:defRPr kumimoji="1" sz="2600">
                <a:solidFill>
                  <a:schemeClr val="tx1"/>
                </a:solidFill>
                <a:latin typeface="Arial" charset="0"/>
                <a:ea typeface="ＭＳ Ｐゴシック" pitchFamily="50" charset="-128"/>
              </a:defRPr>
            </a:lvl2pPr>
            <a:lvl3pPr marL="1143000" indent="-228600" eaLnBrk="0" hangingPunct="0">
              <a:spcBef>
                <a:spcPct val="20000"/>
              </a:spcBef>
              <a:buChar char="•"/>
              <a:defRPr kumimoji="1" sz="2300">
                <a:solidFill>
                  <a:schemeClr val="tx1"/>
                </a:solidFill>
                <a:latin typeface="Arial" charset="0"/>
                <a:ea typeface="ＭＳ Ｐゴシック" pitchFamily="50" charset="-128"/>
              </a:defRPr>
            </a:lvl3pPr>
            <a:lvl4pPr marL="1600200" indent="-228600" eaLnBrk="0" hangingPunct="0">
              <a:spcBef>
                <a:spcPct val="20000"/>
              </a:spcBef>
              <a:buChar char="–"/>
              <a:defRPr kumimoji="1" sz="1900">
                <a:solidFill>
                  <a:schemeClr val="tx1"/>
                </a:solidFill>
                <a:latin typeface="Arial" charset="0"/>
                <a:ea typeface="ＭＳ Ｐゴシック" pitchFamily="50" charset="-128"/>
              </a:defRPr>
            </a:lvl4pPr>
            <a:lvl5pPr marL="2057400" indent="-228600" eaLnBrk="0" hangingPunct="0">
              <a:spcBef>
                <a:spcPct val="20000"/>
              </a:spcBef>
              <a:buChar char="»"/>
              <a:defRPr kumimoji="1" sz="19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1900">
                <a:solidFill>
                  <a:schemeClr val="tx1"/>
                </a:solidFill>
                <a:latin typeface="Arial" charset="0"/>
                <a:ea typeface="ＭＳ Ｐゴシック" pitchFamily="50" charset="-128"/>
              </a:defRPr>
            </a:lvl9pPr>
          </a:lstStyle>
          <a:p>
            <a:pPr eaLnBrk="1" hangingPunct="1">
              <a:spcBef>
                <a:spcPct val="50000"/>
              </a:spcBef>
              <a:buFontTx/>
              <a:buNone/>
            </a:pPr>
            <a:r>
              <a:rPr lang="en-US" altLang="ja-JP" sz="2800" dirty="0">
                <a:solidFill>
                  <a:srgbClr val="0070C0"/>
                </a:solidFill>
                <a:latin typeface="+mn-lt"/>
              </a:rPr>
              <a:t>Reviewing and improving SR performance</a:t>
            </a: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endParaRPr lang="en-US" altLang="ja-JP" sz="1600" dirty="0">
              <a:solidFill>
                <a:schemeClr val="bg2">
                  <a:lumMod val="90000"/>
                </a:schemeClr>
              </a:solidFill>
            </a:endParaRPr>
          </a:p>
          <a:p>
            <a:pPr eaLnBrk="1" hangingPunct="1">
              <a:spcBef>
                <a:spcPct val="50000"/>
              </a:spcBef>
              <a:buFontTx/>
              <a:buNone/>
            </a:pPr>
            <a:r>
              <a:rPr lang="en-US" altLang="ja-JP" sz="1600" dirty="0">
                <a:solidFill>
                  <a:srgbClr val="0070C0"/>
                </a:solidFill>
              </a:rPr>
              <a:t>Stakeholders can play an important role in reviewing an organization’s performance on social responsibility. (ISO 26000:  2010  Clause 7.7.1)</a:t>
            </a:r>
            <a:br>
              <a:rPr lang="ja-JP" altLang="en-US" sz="1400" dirty="0">
                <a:solidFill>
                  <a:srgbClr val="00863D"/>
                </a:solidFill>
              </a:rPr>
            </a:br>
            <a:r>
              <a:rPr lang="ja-JP" altLang="en-US" sz="2100" i="1" dirty="0">
                <a:solidFill>
                  <a:srgbClr val="C00000"/>
                </a:solidFill>
              </a:rPr>
              <a:t>                                                                  </a:t>
            </a:r>
            <a:br>
              <a:rPr lang="ja-JP" altLang="en-US" sz="2100" i="1" dirty="0">
                <a:solidFill>
                  <a:srgbClr val="C00000"/>
                </a:solidFill>
              </a:rPr>
            </a:br>
            <a:endParaRPr lang="en-US" altLang="en-US" sz="2100" i="1" dirty="0">
              <a:solidFill>
                <a:srgbClr val="C00000"/>
              </a:solidFill>
            </a:endParaRPr>
          </a:p>
        </p:txBody>
      </p:sp>
    </p:spTree>
    <p:extLst>
      <p:ext uri="{BB962C8B-B14F-4D97-AF65-F5344CB8AC3E}">
        <p14:creationId xmlns:p14="http://schemas.microsoft.com/office/powerpoint/2010/main" val="1562241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7713"/>
            <a:ext cx="8229600" cy="743712"/>
          </a:xfrm>
        </p:spPr>
        <p:txBody>
          <a:bodyPr>
            <a:noAutofit/>
          </a:bodyPr>
          <a:lstStyle/>
          <a:p>
            <a:r>
              <a:rPr lang="en-US" dirty="0">
                <a:solidFill>
                  <a:srgbClr val="0070C0"/>
                </a:solidFill>
              </a:rPr>
              <a:t>2. About ISO 26000</a:t>
            </a:r>
          </a:p>
        </p:txBody>
      </p:sp>
      <p:sp>
        <p:nvSpPr>
          <p:cNvPr id="4" name="Content Placeholder 3"/>
          <p:cNvSpPr>
            <a:spLocks noGrp="1"/>
          </p:cNvSpPr>
          <p:nvPr>
            <p:ph idx="1"/>
          </p:nvPr>
        </p:nvSpPr>
        <p:spPr>
          <a:xfrm>
            <a:off x="685800" y="1552835"/>
            <a:ext cx="7772400" cy="4724400"/>
          </a:xfrm>
        </p:spPr>
        <p:txBody>
          <a:bodyPr>
            <a:normAutofit lnSpcReduction="10000"/>
          </a:bodyPr>
          <a:lstStyle/>
          <a:p>
            <a:r>
              <a:rPr lang="en-US" sz="2000" dirty="0"/>
              <a:t>ISO 26000 is an </a:t>
            </a:r>
            <a:r>
              <a:rPr lang="en-US" sz="2000" u="sng" dirty="0"/>
              <a:t>International Standard </a:t>
            </a:r>
            <a:r>
              <a:rPr lang="en-US" sz="2000" dirty="0"/>
              <a:t>giving guidance/recommendations about how any organization can improve its Social Responsibility and thus contribute to sustainable environmental, social and economic development.</a:t>
            </a:r>
            <a:br>
              <a:rPr lang="en-US" sz="2000" dirty="0"/>
            </a:br>
            <a:endParaRPr lang="en-US" sz="2000" dirty="0"/>
          </a:p>
          <a:p>
            <a:r>
              <a:rPr lang="en-US" sz="2000" dirty="0"/>
              <a:t>ISO 26000 is </a:t>
            </a:r>
            <a:r>
              <a:rPr lang="en-US" sz="2000" u="sng" dirty="0"/>
              <a:t>not certifiable</a:t>
            </a:r>
            <a:r>
              <a:rPr lang="en-US" sz="2000" dirty="0"/>
              <a:t>, as it does not contain requirements.  Its appeal is to those who, for whatever reasons, seek to improve their operating processes and impacts through socially responsible </a:t>
            </a:r>
            <a:r>
              <a:rPr lang="en-US" sz="2000" dirty="0" err="1"/>
              <a:t>behaviour</a:t>
            </a:r>
            <a:r>
              <a:rPr lang="en-US" sz="2000" dirty="0"/>
              <a:t>.  </a:t>
            </a:r>
            <a:br>
              <a:rPr lang="en-US" sz="2000" dirty="0"/>
            </a:br>
            <a:endParaRPr lang="en-US" sz="2000" dirty="0"/>
          </a:p>
          <a:p>
            <a:r>
              <a:rPr lang="en-US" sz="2000" dirty="0"/>
              <a:t>ISO is the world’s largest developer of </a:t>
            </a:r>
            <a:r>
              <a:rPr lang="en-US" sz="2000" u="sng" dirty="0"/>
              <a:t>voluntary International Standards</a:t>
            </a:r>
            <a:r>
              <a:rPr lang="en-US" sz="2000" dirty="0"/>
              <a:t>, used by businesses and other organizations; its members are national standards bodies and its standards and name-recognition are global in reach. See Appendix for more information about ISO.</a:t>
            </a:r>
          </a:p>
          <a:p>
            <a:endParaRPr lang="en-US" sz="2000" dirty="0"/>
          </a:p>
          <a:p>
            <a:pPr algn="just"/>
            <a:endParaRPr lang="en-US" sz="2000" dirty="0"/>
          </a:p>
          <a:p>
            <a:pPr algn="just">
              <a:buNone/>
            </a:pPr>
            <a:endParaRPr lang="en-US" sz="2000" dirty="0"/>
          </a:p>
        </p:txBody>
      </p:sp>
    </p:spTree>
    <p:extLst>
      <p:ext uri="{BB962C8B-B14F-4D97-AF65-F5344CB8AC3E}">
        <p14:creationId xmlns:p14="http://schemas.microsoft.com/office/powerpoint/2010/main" val="17029463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00" y="587870"/>
            <a:ext cx="7886700" cy="1114806"/>
          </a:xfrm>
        </p:spPr>
        <p:txBody>
          <a:bodyPr>
            <a:normAutofit/>
          </a:bodyPr>
          <a:lstStyle/>
          <a:p>
            <a: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t>ADDITIONAL RESOURCES</a:t>
            </a:r>
            <a:b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br>
            <a:endPar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Placeholder 2"/>
          <p:cNvSpPr>
            <a:spLocks noGrp="1"/>
          </p:cNvSpPr>
          <p:nvPr>
            <p:ph type="body" idx="1"/>
          </p:nvPr>
        </p:nvSpPr>
        <p:spPr>
          <a:xfrm>
            <a:off x="649507" y="1505007"/>
            <a:ext cx="7772400" cy="3243262"/>
          </a:xfrm>
        </p:spPr>
        <p:txBody>
          <a:bodyPr>
            <a:normAutofit/>
          </a:bodyPr>
          <a:lstStyle/>
          <a:p>
            <a:pPr>
              <a:buFont typeface="Arial" pitchFamily="34" charset="0"/>
              <a:buChar char="•"/>
            </a:pPr>
            <a:r>
              <a:rPr lang="en-US" dirty="0"/>
              <a:t> Sources of guidance:  authoritative international instruments, and other SR tools and initiatives</a:t>
            </a:r>
          </a:p>
          <a:p>
            <a:pPr>
              <a:buFont typeface="Arial" pitchFamily="34" charset="0"/>
              <a:buChar char="•"/>
            </a:pPr>
            <a:r>
              <a:rPr lang="en-US" dirty="0"/>
              <a:t>Claims of using ISO 26000</a:t>
            </a:r>
          </a:p>
          <a:p>
            <a:pPr>
              <a:buFont typeface="Arial" pitchFamily="34" charset="0"/>
              <a:buChar char="•"/>
            </a:pPr>
            <a:r>
              <a:rPr lang="en-US" dirty="0"/>
              <a:t>Where to go for more information about ISO 26000</a:t>
            </a:r>
          </a:p>
          <a:p>
            <a:r>
              <a:rPr lang="en-US" dirty="0"/>
              <a:t>Optional:  Questions for discussion</a:t>
            </a:r>
          </a:p>
          <a:p>
            <a:pPr>
              <a:buFont typeface="Arial" pitchFamily="34" charset="0"/>
              <a:buChar char="•"/>
            </a:pPr>
            <a:endParaRPr lang="en-US" dirty="0">
              <a:solidFill>
                <a:srgbClr val="0070C0"/>
              </a:solidFill>
            </a:endParaRPr>
          </a:p>
          <a:p>
            <a:pPr>
              <a:buFont typeface="Arial" pitchFamily="34" charset="0"/>
              <a:buChar char="•"/>
            </a:pPr>
            <a:endParaRPr lang="en-US" dirty="0">
              <a:solidFill>
                <a:srgbClr val="0070C0"/>
              </a:solidFill>
            </a:endParaRPr>
          </a:p>
          <a:p>
            <a:pPr>
              <a:buFont typeface="Wingdings" pitchFamily="2" charset="2"/>
              <a:buChar char="ü"/>
            </a:pPr>
            <a:endParaRPr lang="en-US" dirty="0">
              <a:solidFill>
                <a:srgbClr val="0070C0"/>
              </a:solidFill>
            </a:endParaRPr>
          </a:p>
          <a:p>
            <a:pPr>
              <a:buFont typeface="Wingdings" pitchFamily="2" charset="2"/>
              <a:buChar char="ü"/>
            </a:pPr>
            <a:endParaRPr lang="en-US" dirty="0">
              <a:solidFill>
                <a:srgbClr val="0070C0"/>
              </a:solidFill>
            </a:endParaRPr>
          </a:p>
          <a:p>
            <a:endParaRPr lang="en-US" dirty="0">
              <a:solidFill>
                <a:srgbClr val="0070C0"/>
              </a:solidFill>
            </a:endParaRPr>
          </a:p>
          <a:p>
            <a:pPr>
              <a:buFont typeface="Wingdings" pitchFamily="2" charset="2"/>
              <a:buChar char="ü"/>
            </a:pPr>
            <a:endParaRPr lang="en-US" dirty="0"/>
          </a:p>
          <a:p>
            <a:endParaRPr lang="en-US" dirty="0"/>
          </a:p>
          <a:p>
            <a:endParaRPr lang="en-US" dirty="0"/>
          </a:p>
        </p:txBody>
      </p:sp>
    </p:spTree>
    <p:extLst>
      <p:ext uri="{BB962C8B-B14F-4D97-AF65-F5344CB8AC3E}">
        <p14:creationId xmlns:p14="http://schemas.microsoft.com/office/powerpoint/2010/main" val="40850007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5578"/>
            <a:ext cx="7772400" cy="762000"/>
          </a:xfrm>
        </p:spPr>
        <p:txBody>
          <a:bodyPr>
            <a:noAutofit/>
          </a:bodyPr>
          <a:lstStyle/>
          <a:p>
            <a:r>
              <a:rPr lang="en-US" sz="3200" dirty="0">
                <a:solidFill>
                  <a:srgbClr val="0070C0"/>
                </a:solidFill>
              </a:rPr>
              <a:t>Examples of SR guidance materials</a:t>
            </a:r>
          </a:p>
        </p:txBody>
      </p:sp>
      <p:sp>
        <p:nvSpPr>
          <p:cNvPr id="6" name="Content Placeholder 5"/>
          <p:cNvSpPr>
            <a:spLocks noGrp="1"/>
          </p:cNvSpPr>
          <p:nvPr>
            <p:ph sz="quarter" idx="1"/>
          </p:nvPr>
        </p:nvSpPr>
        <p:spPr>
          <a:xfrm>
            <a:off x="933450" y="1044578"/>
            <a:ext cx="7772400" cy="5638800"/>
          </a:xfrm>
        </p:spPr>
        <p:txBody>
          <a:bodyPr>
            <a:normAutofit fontScale="62500" lnSpcReduction="20000"/>
          </a:bodyPr>
          <a:lstStyle/>
          <a:p>
            <a:pPr marL="0" indent="0">
              <a:buNone/>
            </a:pPr>
            <a:r>
              <a:rPr lang="en-US" sz="2400" b="1" dirty="0"/>
              <a:t>&lt;Authoritative International Instruments&gt;</a:t>
            </a:r>
          </a:p>
          <a:p>
            <a:pPr marL="0" indent="0">
              <a:buNone/>
            </a:pPr>
            <a:r>
              <a:rPr lang="en-US" sz="2000" b="1" dirty="0"/>
              <a:t>These  express widely accepted international norms of behavior, and encourage actions based on those principles</a:t>
            </a:r>
          </a:p>
          <a:p>
            <a:pPr marL="0" indent="0"/>
            <a:r>
              <a:rPr lang="en-US" sz="2000" b="1" dirty="0"/>
              <a:t>   </a:t>
            </a:r>
            <a:r>
              <a:rPr lang="en-US" sz="2000" dirty="0"/>
              <a:t>U.N. Global Compact</a:t>
            </a:r>
          </a:p>
          <a:p>
            <a:r>
              <a:rPr lang="en-US" sz="2000" dirty="0"/>
              <a:t>U.N. Universal Declaration of Human Rights</a:t>
            </a:r>
          </a:p>
          <a:p>
            <a:r>
              <a:rPr lang="en-US" sz="2000" dirty="0"/>
              <a:t>U.N. Guiding Principles on Business and Human Rights</a:t>
            </a:r>
          </a:p>
          <a:p>
            <a:r>
              <a:rPr lang="en-US" sz="2000" dirty="0"/>
              <a:t>ILO  Conventions </a:t>
            </a:r>
            <a:r>
              <a:rPr lang="en-US" sz="2000"/>
              <a:t>and Recommendations</a:t>
            </a:r>
          </a:p>
          <a:p>
            <a:r>
              <a:rPr lang="en-US" sz="2000"/>
              <a:t>U.N. Agenda 2030 (Sustainable Development Goals)</a:t>
            </a:r>
            <a:endParaRPr lang="en-US" sz="2000" dirty="0"/>
          </a:p>
          <a:p>
            <a:pPr>
              <a:buNone/>
            </a:pPr>
            <a:endParaRPr lang="en-US" sz="2100" b="1" dirty="0"/>
          </a:p>
          <a:p>
            <a:pPr>
              <a:buNone/>
            </a:pPr>
            <a:r>
              <a:rPr lang="en-US" b="1" dirty="0"/>
              <a:t>&lt;Initiatives&gt;</a:t>
            </a:r>
          </a:p>
          <a:p>
            <a:pPr>
              <a:buNone/>
            </a:pPr>
            <a:r>
              <a:rPr lang="en-US" sz="2000" u="sng" dirty="0"/>
              <a:t>ISO Standards</a:t>
            </a:r>
          </a:p>
          <a:p>
            <a:r>
              <a:rPr lang="en-US" sz="2000" dirty="0"/>
              <a:t>ISO 14000 Family – </a:t>
            </a:r>
            <a:r>
              <a:rPr lang="en-US" sz="2000"/>
              <a:t>Environmental management</a:t>
            </a:r>
            <a:endParaRPr lang="en-US" sz="2000" dirty="0"/>
          </a:p>
          <a:p>
            <a:pPr marL="0" indent="0"/>
            <a:r>
              <a:rPr lang="en-US" sz="2000" dirty="0"/>
              <a:t>   ISO  9000 Family – </a:t>
            </a:r>
            <a:r>
              <a:rPr lang="en-US" sz="2000"/>
              <a:t>Quality management</a:t>
            </a:r>
            <a:endParaRPr lang="en-US" sz="2000" dirty="0"/>
          </a:p>
          <a:p>
            <a:pPr marL="0" indent="0"/>
            <a:r>
              <a:rPr lang="en-US" sz="2000" dirty="0"/>
              <a:t>   ISO  45001 - Health </a:t>
            </a:r>
            <a:r>
              <a:rPr lang="en-US" sz="2000"/>
              <a:t>and safety management systems (draft)</a:t>
            </a:r>
            <a:endParaRPr lang="en-US" sz="2000" dirty="0"/>
          </a:p>
          <a:p>
            <a:pPr marL="0" indent="0"/>
            <a:r>
              <a:rPr lang="en-US" sz="2000" dirty="0"/>
              <a:t>   ISO 20400 – </a:t>
            </a:r>
            <a:r>
              <a:rPr lang="en-US" sz="2000"/>
              <a:t>Sustainable procurement </a:t>
            </a:r>
            <a:r>
              <a:rPr lang="en-US" sz="2000" dirty="0"/>
              <a:t>(draft)</a:t>
            </a:r>
          </a:p>
          <a:p>
            <a:pPr marL="0" indent="0"/>
            <a:r>
              <a:rPr lang="en-US" sz="2000" dirty="0"/>
              <a:t>   ISO 37001 </a:t>
            </a:r>
            <a:r>
              <a:rPr lang="en-US" sz="2000"/>
              <a:t>– Anti-bribery management systems</a:t>
            </a:r>
            <a:endParaRPr lang="en-US" sz="2000" dirty="0"/>
          </a:p>
          <a:p>
            <a:pPr>
              <a:buNone/>
            </a:pPr>
            <a:endParaRPr lang="en-US" sz="2000" u="sng" dirty="0"/>
          </a:p>
          <a:p>
            <a:pPr>
              <a:buNone/>
            </a:pPr>
            <a:r>
              <a:rPr lang="en-US" sz="2000" u="sng" dirty="0"/>
              <a:t>Other Guidelines</a:t>
            </a:r>
          </a:p>
          <a:p>
            <a:r>
              <a:rPr lang="en-US" sz="2000" dirty="0"/>
              <a:t>GRI – Global Reporting Initiative</a:t>
            </a:r>
            <a:endParaRPr lang="en-US" sz="2000" i="1" dirty="0"/>
          </a:p>
          <a:p>
            <a:r>
              <a:rPr lang="es-AR" sz="2000"/>
              <a:t>OSHAS 18001 – Occupational health and safety management systems</a:t>
            </a:r>
            <a:endParaRPr lang="es-AR" sz="2000" dirty="0"/>
          </a:p>
          <a:p>
            <a:r>
              <a:rPr lang="en-US" sz="2000" dirty="0"/>
              <a:t>OECD Guidelines for multi-national enterprises</a:t>
            </a:r>
          </a:p>
          <a:p>
            <a:endParaRPr lang="es-AR" sz="2000" i="1" dirty="0"/>
          </a:p>
        </p:txBody>
      </p:sp>
    </p:spTree>
    <p:extLst>
      <p:ext uri="{BB962C8B-B14F-4D97-AF65-F5344CB8AC3E}">
        <p14:creationId xmlns:p14="http://schemas.microsoft.com/office/powerpoint/2010/main" val="30675671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550" y="365126"/>
            <a:ext cx="7886700" cy="1325563"/>
          </a:xfrm>
        </p:spPr>
        <p:txBody>
          <a:bodyPr>
            <a:normAutofit/>
          </a:bodyPr>
          <a:lstStyle/>
          <a:p>
            <a:r>
              <a:rPr lang="en-US" sz="3200" dirty="0">
                <a:solidFill>
                  <a:srgbClr val="0070C0"/>
                </a:solidFill>
              </a:rPr>
              <a:t>Claims of using ISO 26000</a:t>
            </a:r>
          </a:p>
        </p:txBody>
      </p:sp>
      <p:sp>
        <p:nvSpPr>
          <p:cNvPr id="3" name="Text Placeholder 2"/>
          <p:cNvSpPr>
            <a:spLocks noGrp="1"/>
          </p:cNvSpPr>
          <p:nvPr>
            <p:ph sz="quarter" idx="1"/>
          </p:nvPr>
        </p:nvSpPr>
        <p:spPr>
          <a:xfrm>
            <a:off x="914400" y="1854200"/>
            <a:ext cx="7772400" cy="4470400"/>
          </a:xfrm>
        </p:spPr>
        <p:txBody>
          <a:bodyPr>
            <a:noAutofit/>
          </a:bodyPr>
          <a:lstStyle/>
          <a:p>
            <a:pPr>
              <a:buNone/>
            </a:pPr>
            <a:r>
              <a:rPr lang="en-US" sz="2000" dirty="0">
                <a:solidFill>
                  <a:schemeClr val="tx1">
                    <a:lumMod val="95000"/>
                    <a:lumOff val="5000"/>
                  </a:schemeClr>
                </a:solidFill>
              </a:rPr>
              <a:t>Examples of </a:t>
            </a:r>
            <a:r>
              <a:rPr lang="en-US" sz="2000" dirty="0"/>
              <a:t>accurate communication about</a:t>
            </a:r>
          </a:p>
          <a:p>
            <a:pPr>
              <a:buNone/>
            </a:pPr>
            <a:r>
              <a:rPr lang="en-US" sz="2000" dirty="0"/>
              <a:t>using the ISO standard (remember, there is no</a:t>
            </a:r>
          </a:p>
          <a:p>
            <a:pPr>
              <a:buNone/>
            </a:pPr>
            <a:r>
              <a:rPr lang="en-US" sz="2000" dirty="0"/>
              <a:t>“certification”):</a:t>
            </a:r>
          </a:p>
          <a:p>
            <a:pPr>
              <a:buFont typeface="Wingdings" pitchFamily="2" charset="2"/>
              <a:buChar char="§"/>
            </a:pPr>
            <a:r>
              <a:rPr lang="en-US" sz="2000" i="1" dirty="0">
                <a:solidFill>
                  <a:schemeClr val="tx1">
                    <a:lumMod val="95000"/>
                    <a:lumOff val="5000"/>
                  </a:schemeClr>
                </a:solidFill>
              </a:rPr>
              <a:t>“We have </a:t>
            </a:r>
            <a:r>
              <a:rPr lang="en-US" sz="2000" b="1" i="1" dirty="0">
                <a:solidFill>
                  <a:schemeClr val="tx1">
                    <a:lumMod val="95000"/>
                    <a:lumOff val="5000"/>
                  </a:schemeClr>
                </a:solidFill>
              </a:rPr>
              <a:t>used/applied </a:t>
            </a:r>
            <a:r>
              <a:rPr lang="en-US" sz="2000" i="1" dirty="0">
                <a:solidFill>
                  <a:schemeClr val="tx1">
                    <a:lumMod val="95000"/>
                    <a:lumOff val="5000"/>
                  </a:schemeClr>
                </a:solidFill>
              </a:rPr>
              <a:t>ISO 26000 as a </a:t>
            </a:r>
            <a:r>
              <a:rPr lang="en-US" sz="2000" b="1" i="1" dirty="0">
                <a:solidFill>
                  <a:schemeClr val="tx1">
                    <a:lumMod val="95000"/>
                    <a:lumOff val="5000"/>
                  </a:schemeClr>
                </a:solidFill>
              </a:rPr>
              <a:t>guide/framework/basis </a:t>
            </a:r>
            <a:r>
              <a:rPr lang="en-US" sz="2000" i="1" dirty="0">
                <a:solidFill>
                  <a:schemeClr val="tx1">
                    <a:lumMod val="95000"/>
                    <a:lumOff val="5000"/>
                  </a:schemeClr>
                </a:solidFill>
              </a:rPr>
              <a:t>to </a:t>
            </a:r>
            <a:r>
              <a:rPr lang="en-US" sz="2000" b="1" i="1" dirty="0">
                <a:solidFill>
                  <a:schemeClr val="tx1">
                    <a:lumMod val="95000"/>
                    <a:lumOff val="5000"/>
                  </a:schemeClr>
                </a:solidFill>
              </a:rPr>
              <a:t>integrate/implement </a:t>
            </a:r>
            <a:r>
              <a:rPr lang="en-US" sz="2000" i="1" dirty="0">
                <a:solidFill>
                  <a:schemeClr val="tx1">
                    <a:lumMod val="95000"/>
                    <a:lumOff val="5000"/>
                  </a:schemeClr>
                </a:solidFill>
              </a:rPr>
              <a:t>social responsibility into our values and practices.” </a:t>
            </a:r>
          </a:p>
          <a:p>
            <a:pPr algn="ctr">
              <a:buNone/>
            </a:pPr>
            <a:r>
              <a:rPr lang="en-US" sz="2000" i="1" dirty="0">
                <a:solidFill>
                  <a:schemeClr val="tx1">
                    <a:lumMod val="95000"/>
                    <a:lumOff val="5000"/>
                  </a:schemeClr>
                </a:solidFill>
              </a:rPr>
              <a:t>OR</a:t>
            </a:r>
            <a:endParaRPr lang="en-US" sz="2000" dirty="0">
              <a:solidFill>
                <a:schemeClr val="tx1">
                  <a:lumMod val="95000"/>
                  <a:lumOff val="5000"/>
                </a:schemeClr>
              </a:solidFill>
            </a:endParaRPr>
          </a:p>
          <a:p>
            <a:r>
              <a:rPr lang="en-US" sz="2000" i="1" dirty="0">
                <a:solidFill>
                  <a:schemeClr val="tx1">
                    <a:lumMod val="95000"/>
                    <a:lumOff val="5000"/>
                  </a:schemeClr>
                </a:solidFill>
              </a:rPr>
              <a:t>“We recognize ISO 26000 as a reference document that provides guidance for integration/implementation of social responsibility / socially responsible </a:t>
            </a:r>
            <a:r>
              <a:rPr lang="en-US" sz="2000" i="1" dirty="0" err="1">
                <a:solidFill>
                  <a:schemeClr val="tx1">
                    <a:lumMod val="95000"/>
                    <a:lumOff val="5000"/>
                  </a:schemeClr>
                </a:solidFill>
              </a:rPr>
              <a:t>behaviour</a:t>
            </a:r>
            <a:r>
              <a:rPr lang="en-US" sz="2000" i="1" dirty="0">
                <a:solidFill>
                  <a:schemeClr val="tx1">
                    <a:lumMod val="95000"/>
                    <a:lumOff val="5000"/>
                  </a:schemeClr>
                </a:solidFill>
              </a:rPr>
              <a:t>.” </a:t>
            </a:r>
          </a:p>
          <a:p>
            <a:pPr>
              <a:buNone/>
            </a:pPr>
            <a:r>
              <a:rPr lang="pt-BR" sz="1600" dirty="0"/>
              <a:t>Source: ISO 26000 PPO SAG N 15 rev 1 </a:t>
            </a:r>
            <a:endParaRPr lang="en-US" sz="1600" dirty="0"/>
          </a:p>
          <a:p>
            <a:endParaRPr lang="en-US" sz="2400" dirty="0">
              <a:solidFill>
                <a:srgbClr val="FF0000"/>
              </a:solidFill>
            </a:endParaRPr>
          </a:p>
          <a:p>
            <a:endParaRPr lang="en-US" sz="2400" dirty="0"/>
          </a:p>
        </p:txBody>
      </p:sp>
    </p:spTree>
    <p:extLst>
      <p:ext uri="{BB962C8B-B14F-4D97-AF65-F5344CB8AC3E}">
        <p14:creationId xmlns:p14="http://schemas.microsoft.com/office/powerpoint/2010/main" val="10110112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36600" y="363538"/>
            <a:ext cx="7772400" cy="715962"/>
          </a:xfrm>
        </p:spPr>
        <p:txBody>
          <a:bodyPr>
            <a:noAutofit/>
          </a:bodyPr>
          <a:lstStyle/>
          <a:p>
            <a:r>
              <a:rPr lang="en-US" sz="3600" dirty="0">
                <a:solidFill>
                  <a:srgbClr val="0070C0"/>
                </a:solidFill>
              </a:rPr>
              <a:t>Where to obtain ISO 26000 and other resources</a:t>
            </a:r>
          </a:p>
        </p:txBody>
      </p:sp>
      <p:sp>
        <p:nvSpPr>
          <p:cNvPr id="7" name="Content Placeholder 6"/>
          <p:cNvSpPr>
            <a:spLocks noGrp="1"/>
          </p:cNvSpPr>
          <p:nvPr>
            <p:ph sz="quarter" idx="1"/>
          </p:nvPr>
        </p:nvSpPr>
        <p:spPr>
          <a:xfrm>
            <a:off x="609600" y="1854201"/>
            <a:ext cx="8077200" cy="4748212"/>
          </a:xfrm>
        </p:spPr>
        <p:txBody>
          <a:bodyPr>
            <a:normAutofit/>
          </a:bodyPr>
          <a:lstStyle/>
          <a:p>
            <a:r>
              <a:rPr lang="en-US" sz="2000" dirty="0"/>
              <a:t>General information about ISO 26000 can be obtained from the ISO SR website </a:t>
            </a:r>
            <a:r>
              <a:rPr lang="en-US" sz="2000" u="sng" dirty="0">
                <a:hlinkClick r:id="rId2"/>
              </a:rPr>
              <a:t>www.iso.org/sr</a:t>
            </a:r>
            <a:endParaRPr lang="en-US" sz="2000" u="sng" dirty="0"/>
          </a:p>
          <a:p>
            <a:r>
              <a:rPr lang="en-US" sz="2000" dirty="0"/>
              <a:t>ISO 26000 is available in over 30 languages, including Arabic, Chinese, English,  Farsi, French, German, Hebrew, Japanese, Portuguese, Russian, Spanish, Vietnamese…</a:t>
            </a:r>
            <a:endParaRPr lang="en-US" sz="2000" u="sng" dirty="0"/>
          </a:p>
          <a:p>
            <a:r>
              <a:rPr lang="en-US" sz="2000" dirty="0"/>
              <a:t>ISO 26000 may be purchased from ISO’s national member bodies, which are listed with full contact details on the ISO website at </a:t>
            </a:r>
            <a:r>
              <a:rPr lang="en-US" sz="2000" u="sng" dirty="0"/>
              <a:t>www.iso.org</a:t>
            </a:r>
          </a:p>
          <a:p>
            <a:r>
              <a:rPr lang="en-US" sz="2000" dirty="0"/>
              <a:t>ISO 26000 can also be purchased from the ISO </a:t>
            </a:r>
            <a:r>
              <a:rPr lang="en-US" sz="2000" dirty="0" err="1"/>
              <a:t>webstore</a:t>
            </a:r>
            <a:r>
              <a:rPr lang="en-US" sz="2000" dirty="0"/>
              <a:t> on ISO’s website at </a:t>
            </a:r>
            <a:r>
              <a:rPr lang="en-US" sz="2000" u="sng" dirty="0"/>
              <a:t>www.iso.org</a:t>
            </a:r>
          </a:p>
          <a:p>
            <a:endParaRPr lang="en-US" sz="2000" dirty="0"/>
          </a:p>
        </p:txBody>
      </p:sp>
    </p:spTree>
    <p:extLst>
      <p:ext uri="{BB962C8B-B14F-4D97-AF65-F5344CB8AC3E}">
        <p14:creationId xmlns:p14="http://schemas.microsoft.com/office/powerpoint/2010/main" val="2562135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279400"/>
            <a:ext cx="7772400" cy="2095500"/>
          </a:xfrm>
        </p:spPr>
        <p:txBody>
          <a:bodyPr>
            <a:normAutofit fontScale="90000"/>
          </a:bodyPr>
          <a:lstStyle/>
          <a:p>
            <a:r>
              <a:rPr lang="en-US" sz="3600" dirty="0">
                <a:solidFill>
                  <a:srgbClr val="0070C0"/>
                </a:solidFill>
              </a:rPr>
              <a:t>Optional: Questions for Discussion</a:t>
            </a:r>
            <a:br>
              <a:rPr lang="en-US" sz="4000" dirty="0">
                <a:solidFill>
                  <a:srgbClr val="0070C0"/>
                </a:solidFill>
              </a:rPr>
            </a:br>
            <a:r>
              <a:rPr lang="en-US" sz="2200" dirty="0">
                <a:solidFill>
                  <a:srgbClr val="002060"/>
                </a:solidFill>
              </a:rPr>
              <a:t>Discuss arguments and examples that both support </a:t>
            </a:r>
            <a:r>
              <a:rPr lang="en-US" sz="2200" u="sng" dirty="0">
                <a:solidFill>
                  <a:srgbClr val="002060"/>
                </a:solidFill>
              </a:rPr>
              <a:t>and</a:t>
            </a:r>
            <a:r>
              <a:rPr lang="en-US" sz="2200" dirty="0">
                <a:solidFill>
                  <a:srgbClr val="002060"/>
                </a:solidFill>
              </a:rPr>
              <a:t> oppose each statement.  There is no “right” or “wrong”.</a:t>
            </a:r>
            <a:br>
              <a:rPr lang="en-US" sz="2200" dirty="0">
                <a:solidFill>
                  <a:srgbClr val="002060"/>
                </a:solidFill>
              </a:rPr>
            </a:br>
            <a:r>
              <a:rPr lang="en-US" sz="2200" dirty="0">
                <a:solidFill>
                  <a:srgbClr val="002060"/>
                </a:solidFill>
              </a:rPr>
              <a:t>This can work well when participants divide into small groups.</a:t>
            </a:r>
            <a:endParaRPr lang="en-US" sz="3200" dirty="0">
              <a:solidFill>
                <a:srgbClr val="002060"/>
              </a:solidFill>
            </a:endParaRPr>
          </a:p>
        </p:txBody>
      </p:sp>
      <p:sp>
        <p:nvSpPr>
          <p:cNvPr id="6" name="Content Placeholder 5"/>
          <p:cNvSpPr>
            <a:spLocks noGrp="1"/>
          </p:cNvSpPr>
          <p:nvPr>
            <p:ph sz="quarter" idx="1"/>
          </p:nvPr>
        </p:nvSpPr>
        <p:spPr>
          <a:xfrm>
            <a:off x="914400" y="2743200"/>
            <a:ext cx="7772400" cy="3886200"/>
          </a:xfrm>
        </p:spPr>
        <p:txBody>
          <a:bodyPr>
            <a:normAutofit/>
          </a:bodyPr>
          <a:lstStyle/>
          <a:p>
            <a:pPr>
              <a:buNone/>
            </a:pPr>
            <a:r>
              <a:rPr lang="en-US" sz="2000" dirty="0"/>
              <a:t>(1) SR only makes sense when there is a clear “business case” - economic justification in terms of increased profit.</a:t>
            </a:r>
          </a:p>
          <a:p>
            <a:pPr>
              <a:buNone/>
            </a:pPr>
            <a:r>
              <a:rPr lang="en-US" sz="2000" dirty="0"/>
              <a:t>(2) SR encourages companies and other </a:t>
            </a:r>
            <a:r>
              <a:rPr lang="en-US" sz="2000" dirty="0" err="1"/>
              <a:t>organisations</a:t>
            </a:r>
            <a:r>
              <a:rPr lang="en-US" sz="2000" dirty="0"/>
              <a:t> to take on the obligations and responsibilities that should be done by governments.</a:t>
            </a:r>
          </a:p>
          <a:p>
            <a:pPr>
              <a:buNone/>
            </a:pPr>
            <a:r>
              <a:rPr lang="en-US" sz="2000" dirty="0"/>
              <a:t>(3</a:t>
            </a:r>
            <a:r>
              <a:rPr lang="en-US" sz="2000" dirty="0">
                <a:solidFill>
                  <a:srgbClr val="7030A0"/>
                </a:solidFill>
              </a:rPr>
              <a:t>) </a:t>
            </a:r>
            <a:r>
              <a:rPr lang="en-US" sz="2000" dirty="0"/>
              <a:t>Anyone can become more Socially Responsible even when some others in their sphere of influence -  e.g. suppliers, communities, customers, workers - are not.</a:t>
            </a:r>
          </a:p>
          <a:p>
            <a:pPr>
              <a:buNone/>
            </a:pPr>
            <a:r>
              <a:rPr lang="en-US" sz="2000" dirty="0"/>
              <a:t>(4) Integrating ISO 26000 with </a:t>
            </a:r>
            <a:r>
              <a:rPr lang="en-US" sz="2000"/>
              <a:t>the operations </a:t>
            </a:r>
            <a:r>
              <a:rPr lang="en-US" sz="2000" dirty="0"/>
              <a:t>of an organization is challenging, but not impossible. </a:t>
            </a:r>
            <a:br>
              <a:rPr lang="en-US" sz="2000" dirty="0"/>
            </a:br>
            <a:endParaRPr lang="en-US" sz="2000" dirty="0"/>
          </a:p>
          <a:p>
            <a:pPr>
              <a:buNone/>
            </a:pPr>
            <a:endParaRPr lang="en-US" sz="2000" dirty="0"/>
          </a:p>
        </p:txBody>
      </p:sp>
    </p:spTree>
    <p:extLst>
      <p:ext uri="{BB962C8B-B14F-4D97-AF65-F5344CB8AC3E}">
        <p14:creationId xmlns:p14="http://schemas.microsoft.com/office/powerpoint/2010/main" val="31759206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9165" y="606973"/>
            <a:ext cx="7772400" cy="1002792"/>
          </a:xfrm>
        </p:spPr>
        <p:txBody>
          <a:bodyPr/>
          <a:lstStyle/>
          <a:p>
            <a:r>
              <a:rPr lang="en-US" sz="5000" dirty="0">
                <a:ln>
                  <a:noFill/>
                </a:ln>
                <a:solidFill>
                  <a:srgbClr val="0070C0"/>
                </a:solidFill>
                <a:latin typeface="Verdana" panose="020B0604030504040204" pitchFamily="34" charset="0"/>
                <a:ea typeface="Verdana" panose="020B0604030504040204" pitchFamily="34" charset="0"/>
                <a:cs typeface="Verdana" panose="020B0604030504040204" pitchFamily="34" charset="0"/>
              </a:rPr>
              <a:t>Appendix</a:t>
            </a:r>
            <a:endParaRPr sz="5000" dirty="0">
              <a:ln>
                <a:noFill/>
              </a:ln>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Placeholder 4"/>
          <p:cNvSpPr>
            <a:spLocks noGrp="1"/>
          </p:cNvSpPr>
          <p:nvPr>
            <p:ph type="body" idx="1"/>
          </p:nvPr>
        </p:nvSpPr>
        <p:spPr>
          <a:xfrm>
            <a:off x="675017" y="1883980"/>
            <a:ext cx="7772400" cy="2133600"/>
          </a:xfrm>
        </p:spPr>
        <p:txBody>
          <a:bodyPr>
            <a:normAutofit/>
          </a:bodyPr>
          <a:lstStyle/>
          <a:p>
            <a:pPr>
              <a:buFont typeface="Arial" pitchFamily="34" charset="0"/>
              <a:buChar char="•"/>
            </a:pPr>
            <a:r>
              <a:rPr lang="en-US" sz="2800" dirty="0"/>
              <a:t>  </a:t>
            </a:r>
            <a:r>
              <a:rPr lang="en-US" dirty="0"/>
              <a:t>More about ISO</a:t>
            </a:r>
          </a:p>
          <a:p>
            <a:pPr>
              <a:buFont typeface="Arial" pitchFamily="34" charset="0"/>
              <a:buChar char="•"/>
            </a:pPr>
            <a:r>
              <a:rPr lang="en-US" dirty="0"/>
              <a:t>  More about the multi-stakeholder process of the Working   </a:t>
            </a:r>
            <a:br>
              <a:rPr lang="en-US" dirty="0"/>
            </a:br>
            <a:r>
              <a:rPr lang="en-US" dirty="0"/>
              <a:t>   Group on Social Responsibility that developed ISO 26000</a:t>
            </a:r>
          </a:p>
          <a:p>
            <a:pPr>
              <a:buFont typeface="Arial" pitchFamily="34" charset="0"/>
              <a:buChar char="•"/>
            </a:pPr>
            <a:r>
              <a:rPr lang="en-US" dirty="0"/>
              <a:t> More about the Core Subjects:  complete list of issues</a:t>
            </a:r>
          </a:p>
        </p:txBody>
      </p:sp>
    </p:spTree>
    <p:extLst>
      <p:ext uri="{BB962C8B-B14F-4D97-AF65-F5344CB8AC3E}">
        <p14:creationId xmlns:p14="http://schemas.microsoft.com/office/powerpoint/2010/main" val="11289987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41556"/>
            <a:ext cx="7886700" cy="1325563"/>
          </a:xfrm>
        </p:spPr>
        <p:txBody>
          <a:bodyPr>
            <a:normAutofit/>
          </a:bodyPr>
          <a:lstStyle/>
          <a:p>
            <a:r>
              <a:rPr lang="en-US" sz="3600" dirty="0">
                <a:solidFill>
                  <a:srgbClr val="0070C0"/>
                </a:solidFill>
              </a:rPr>
              <a:t>More about ISO, www.iso.org</a:t>
            </a:r>
          </a:p>
        </p:txBody>
      </p:sp>
      <p:sp>
        <p:nvSpPr>
          <p:cNvPr id="4" name="Content Placeholder 3"/>
          <p:cNvSpPr>
            <a:spLocks noGrp="1"/>
          </p:cNvSpPr>
          <p:nvPr>
            <p:ph sz="quarter" idx="1"/>
          </p:nvPr>
        </p:nvSpPr>
        <p:spPr>
          <a:xfrm>
            <a:off x="914400" y="1371600"/>
            <a:ext cx="7772400" cy="4953000"/>
          </a:xfrm>
        </p:spPr>
        <p:txBody>
          <a:bodyPr>
            <a:noAutofit/>
          </a:bodyPr>
          <a:lstStyle/>
          <a:p>
            <a:r>
              <a:rPr lang="en-US" sz="1800" dirty="0"/>
              <a:t>The International Organization for Standardization (ISO) is an independent, non-governmental membership organization, and the world’s largest developer of voluntary International Standards, based on global and market relevance</a:t>
            </a:r>
          </a:p>
          <a:p>
            <a:r>
              <a:rPr lang="en-US" sz="1800" dirty="0"/>
              <a:t>Founded in 1947, ISO now has more than 160 members, one per member country (National Standards Bodies (NSBs)) coordinated by a Central Secretariat based in Geneva Switzerland.  About 75% of ISO members today are NSBs of  developing countries.</a:t>
            </a:r>
          </a:p>
          <a:p>
            <a:r>
              <a:rPr lang="en-US" sz="1800" dirty="0"/>
              <a:t>ISO standards (now over 20,000) are designed to encourage international trade, safety and quality in creation and production of goods and services.</a:t>
            </a:r>
          </a:p>
          <a:p>
            <a:r>
              <a:rPr lang="en-US" sz="1800" dirty="0"/>
              <a:t>There are different types of ISO standards, e.g. specifications, measurement, guidance, assessment, processes and management systems.</a:t>
            </a:r>
          </a:p>
          <a:p>
            <a:r>
              <a:rPr lang="en-US" sz="1800" dirty="0"/>
              <a:t>ISO relates to sustainability </a:t>
            </a:r>
            <a:r>
              <a:rPr lang="en-US" sz="1800" dirty="0">
                <a:hlinkClick r:id="rId3"/>
              </a:rPr>
              <a:t>http://www.iso.org/iso/home/news_index/iso-in-action/sustainable_development.htm</a:t>
            </a:r>
            <a:r>
              <a:rPr lang="en-US" sz="1800" dirty="0"/>
              <a:t> </a:t>
            </a:r>
          </a:p>
        </p:txBody>
      </p:sp>
    </p:spTree>
    <p:extLst>
      <p:ext uri="{BB962C8B-B14F-4D97-AF65-F5344CB8AC3E}">
        <p14:creationId xmlns:p14="http://schemas.microsoft.com/office/powerpoint/2010/main" val="36406068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14400" y="609600"/>
            <a:ext cx="7772400" cy="685800"/>
          </a:xfrm>
        </p:spPr>
        <p:txBody>
          <a:bodyPr>
            <a:noAutofit/>
          </a:bodyPr>
          <a:lstStyle/>
          <a:p>
            <a:r>
              <a:rPr lang="en-US" sz="3200" dirty="0">
                <a:solidFill>
                  <a:srgbClr val="0070C0"/>
                </a:solidFill>
              </a:rPr>
              <a:t>More about the multi-stakeholder process of developing ISO 26000</a:t>
            </a:r>
            <a:br>
              <a:rPr lang="en-US" sz="3200" dirty="0">
                <a:solidFill>
                  <a:srgbClr val="0070C0"/>
                </a:solidFill>
              </a:rPr>
            </a:br>
            <a:r>
              <a:rPr lang="en-US" sz="3200" dirty="0">
                <a:solidFill>
                  <a:srgbClr val="0070C0"/>
                </a:solidFill>
              </a:rPr>
              <a:t>www.iso.org/wgsr</a:t>
            </a:r>
          </a:p>
        </p:txBody>
      </p:sp>
      <p:sp>
        <p:nvSpPr>
          <p:cNvPr id="10" name="Content Placeholder 9"/>
          <p:cNvSpPr>
            <a:spLocks noGrp="1"/>
          </p:cNvSpPr>
          <p:nvPr>
            <p:ph idx="1"/>
          </p:nvPr>
        </p:nvSpPr>
        <p:spPr>
          <a:xfrm>
            <a:off x="914400" y="1695451"/>
            <a:ext cx="7772400" cy="4660900"/>
          </a:xfrm>
        </p:spPr>
        <p:txBody>
          <a:bodyPr>
            <a:noAutofit/>
          </a:bodyPr>
          <a:lstStyle/>
          <a:p>
            <a:r>
              <a:rPr lang="en-US" sz="1600" dirty="0"/>
              <a:t>ISO 26000 was internationally negotiated through ISO’s consensus method, and developed by a multi-stakeholder process  that took over five years (2005-2010).  There was a Working Group involving over 450 representatives from 100 countries and 40 international </a:t>
            </a:r>
            <a:r>
              <a:rPr lang="en-US" sz="1600" dirty="0" err="1"/>
              <a:t>organisations</a:t>
            </a:r>
            <a:r>
              <a:rPr lang="en-US" sz="1600" dirty="0"/>
              <a:t>.</a:t>
            </a:r>
          </a:p>
          <a:p>
            <a:r>
              <a:rPr lang="en-US" sz="1600" dirty="0"/>
              <a:t>Representatives were from developing and developed countries.</a:t>
            </a:r>
          </a:p>
          <a:p>
            <a:r>
              <a:rPr lang="en-US" sz="1600" dirty="0"/>
              <a:t>Representatives were from six “stakeholder groups”:  Industry, </a:t>
            </a:r>
            <a:r>
              <a:rPr lang="en-US" sz="1600" dirty="0" err="1"/>
              <a:t>Labour</a:t>
            </a:r>
            <a:r>
              <a:rPr lang="en-US" sz="1600" dirty="0"/>
              <a:t>, Consumer, Government, NGO, and SSRO (service, support, research and other). </a:t>
            </a:r>
          </a:p>
          <a:p>
            <a:r>
              <a:rPr lang="en-US" sz="1600" dirty="0"/>
              <a:t>Specific provision was made to achieve gender balance, including in the leadership.</a:t>
            </a:r>
          </a:p>
          <a:p>
            <a:r>
              <a:rPr lang="en-US" sz="1600" dirty="0"/>
              <a:t>Leadership of the entire process, and of separate committees within the Working Group, followed a “twinning” process:  representatives from a developing and a developed country shared leadership responsibilities. For the entire Working Group, leadership came from Brazil and Sweden (ABNT and SIS, the Brazilian and Swedish National Standards Bodies).   </a:t>
            </a:r>
          </a:p>
          <a:p>
            <a:r>
              <a:rPr lang="en-US" sz="1600" dirty="0"/>
              <a:t>Many participating countries replicated the international process through their national mirror committees. </a:t>
            </a:r>
            <a:endParaRPr lang="en-US" sz="1600" b="1" u="sng" dirty="0"/>
          </a:p>
          <a:p>
            <a:pPr marL="0" indent="0">
              <a:buNone/>
            </a:pPr>
            <a:endParaRPr lang="en-US" sz="1600" dirty="0">
              <a:solidFill>
                <a:srgbClr val="00863D"/>
              </a:solidFill>
            </a:endParaRPr>
          </a:p>
        </p:txBody>
      </p:sp>
    </p:spTree>
    <p:extLst>
      <p:ext uri="{BB962C8B-B14F-4D97-AF65-F5344CB8AC3E}">
        <p14:creationId xmlns:p14="http://schemas.microsoft.com/office/powerpoint/2010/main" val="24372208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274638"/>
            <a:ext cx="7772400" cy="1477962"/>
          </a:xfrm>
        </p:spPr>
        <p:txBody>
          <a:bodyPr>
            <a:normAutofit fontScale="90000"/>
          </a:bodyPr>
          <a:lstStyle/>
          <a:p>
            <a:pPr algn="ctr"/>
            <a: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t>Complete list of Issues for all of the 7 Core Subjects</a:t>
            </a:r>
            <a:br>
              <a:rPr lang="en-US" sz="3600" dirty="0">
                <a:solidFill>
                  <a:srgbClr val="0070C0"/>
                </a:solidFill>
                <a:latin typeface="Verdana" panose="020B0604030504040204" pitchFamily="34" charset="0"/>
                <a:ea typeface="Verdana" panose="020B0604030504040204" pitchFamily="34" charset="0"/>
                <a:cs typeface="Verdana" panose="020B0604030504040204" pitchFamily="34" charset="0"/>
              </a:rPr>
            </a:br>
            <a:r>
              <a:rPr lang="en-US" sz="2200" dirty="0"/>
              <a:t>Each issue has a  definition and description, followed by </a:t>
            </a:r>
            <a:br>
              <a:rPr lang="en-US" sz="2200" dirty="0"/>
            </a:br>
            <a:r>
              <a:rPr lang="en-US" sz="2200" dirty="0"/>
              <a:t>a list of related actions and expectations</a:t>
            </a:r>
          </a:p>
        </p:txBody>
      </p:sp>
      <p:sp>
        <p:nvSpPr>
          <p:cNvPr id="6" name="Content Placeholder 5"/>
          <p:cNvSpPr>
            <a:spLocks noGrp="1"/>
          </p:cNvSpPr>
          <p:nvPr>
            <p:ph sz="quarter" idx="1"/>
          </p:nvPr>
        </p:nvSpPr>
        <p:spPr>
          <a:xfrm>
            <a:off x="914400" y="1752600"/>
            <a:ext cx="3749040" cy="4648200"/>
          </a:xfrm>
        </p:spPr>
        <p:txBody>
          <a:bodyPr>
            <a:normAutofit fontScale="55000" lnSpcReduction="20000"/>
          </a:bodyPr>
          <a:lstStyle/>
          <a:p>
            <a:pPr>
              <a:lnSpc>
                <a:spcPct val="120000"/>
              </a:lnSpc>
              <a:buNone/>
            </a:pPr>
            <a:r>
              <a:rPr lang="en-US" sz="2900" b="1" dirty="0"/>
              <a:t>Organizational governance</a:t>
            </a:r>
          </a:p>
          <a:p>
            <a:pPr>
              <a:lnSpc>
                <a:spcPct val="120000"/>
              </a:lnSpc>
              <a:spcBef>
                <a:spcPts val="0"/>
              </a:spcBef>
            </a:pPr>
            <a:r>
              <a:rPr lang="en-US" sz="2900" dirty="0"/>
              <a:t>Issue 1:  Decision-making processes and structure</a:t>
            </a:r>
          </a:p>
          <a:p>
            <a:pPr>
              <a:lnSpc>
                <a:spcPct val="120000"/>
              </a:lnSpc>
              <a:spcBef>
                <a:spcPts val="0"/>
              </a:spcBef>
              <a:buNone/>
            </a:pPr>
            <a:endParaRPr lang="en-US" sz="2900" dirty="0"/>
          </a:p>
          <a:p>
            <a:pPr>
              <a:lnSpc>
                <a:spcPct val="120000"/>
              </a:lnSpc>
              <a:spcBef>
                <a:spcPts val="0"/>
              </a:spcBef>
              <a:buNone/>
            </a:pPr>
            <a:r>
              <a:rPr lang="en-US" sz="2900" b="1" dirty="0"/>
              <a:t>Human rights</a:t>
            </a:r>
          </a:p>
          <a:p>
            <a:pPr>
              <a:lnSpc>
                <a:spcPct val="120000"/>
              </a:lnSpc>
              <a:spcBef>
                <a:spcPts val="0"/>
              </a:spcBef>
            </a:pPr>
            <a:r>
              <a:rPr lang="en-US" sz="2900" dirty="0"/>
              <a:t>Issue 1: Due diligence</a:t>
            </a:r>
          </a:p>
          <a:p>
            <a:pPr>
              <a:lnSpc>
                <a:spcPct val="120000"/>
              </a:lnSpc>
              <a:spcBef>
                <a:spcPts val="0"/>
              </a:spcBef>
            </a:pPr>
            <a:r>
              <a:rPr lang="en-US" sz="2900" dirty="0"/>
              <a:t>Issue 2: Human rights risk situations</a:t>
            </a:r>
            <a:endParaRPr lang="en-US" sz="2900" b="1" dirty="0"/>
          </a:p>
          <a:p>
            <a:pPr>
              <a:lnSpc>
                <a:spcPct val="120000"/>
              </a:lnSpc>
              <a:spcBef>
                <a:spcPts val="0"/>
              </a:spcBef>
            </a:pPr>
            <a:r>
              <a:rPr lang="en-US" sz="2900" dirty="0"/>
              <a:t>Issue 3: Avoidance of complicity</a:t>
            </a:r>
            <a:endParaRPr lang="en-US" sz="2900" b="1" dirty="0"/>
          </a:p>
          <a:p>
            <a:pPr>
              <a:lnSpc>
                <a:spcPct val="120000"/>
              </a:lnSpc>
              <a:spcBef>
                <a:spcPts val="0"/>
              </a:spcBef>
            </a:pPr>
            <a:r>
              <a:rPr lang="en-US" sz="2900" dirty="0"/>
              <a:t>Issue 4: Resolving grievances</a:t>
            </a:r>
          </a:p>
          <a:p>
            <a:pPr>
              <a:lnSpc>
                <a:spcPct val="120000"/>
              </a:lnSpc>
              <a:spcBef>
                <a:spcPts val="0"/>
              </a:spcBef>
            </a:pPr>
            <a:r>
              <a:rPr lang="en-US" sz="2900" dirty="0"/>
              <a:t>Issue 5: Discrimination and vulnerable groups</a:t>
            </a:r>
            <a:endParaRPr lang="en-US" sz="2900" b="1" dirty="0"/>
          </a:p>
          <a:p>
            <a:pPr>
              <a:lnSpc>
                <a:spcPct val="120000"/>
              </a:lnSpc>
              <a:spcBef>
                <a:spcPts val="0"/>
              </a:spcBef>
            </a:pPr>
            <a:r>
              <a:rPr lang="en-US" sz="2900" dirty="0"/>
              <a:t>Issue 6: Civil and political rights</a:t>
            </a:r>
            <a:endParaRPr lang="en-US" sz="2900" b="1" dirty="0"/>
          </a:p>
          <a:p>
            <a:pPr>
              <a:lnSpc>
                <a:spcPct val="120000"/>
              </a:lnSpc>
              <a:spcBef>
                <a:spcPts val="0"/>
              </a:spcBef>
            </a:pPr>
            <a:r>
              <a:rPr lang="en-US" sz="2900" dirty="0"/>
              <a:t>Issue 7: Economic, social and cultural rights</a:t>
            </a:r>
            <a:endParaRPr lang="en-US" sz="2900" b="1" dirty="0"/>
          </a:p>
          <a:p>
            <a:pPr>
              <a:lnSpc>
                <a:spcPct val="120000"/>
              </a:lnSpc>
              <a:spcBef>
                <a:spcPts val="0"/>
              </a:spcBef>
            </a:pPr>
            <a:r>
              <a:rPr lang="en-US" sz="2900" dirty="0"/>
              <a:t>Issue 8: Fundamental principles and rights at work</a:t>
            </a:r>
            <a:endParaRPr lang="en-US" sz="2900" b="1" dirty="0"/>
          </a:p>
          <a:p>
            <a:endParaRPr lang="en-US" b="1" dirty="0"/>
          </a:p>
        </p:txBody>
      </p:sp>
      <p:sp>
        <p:nvSpPr>
          <p:cNvPr id="7" name="Content Placeholder 6"/>
          <p:cNvSpPr>
            <a:spLocks noGrp="1"/>
          </p:cNvSpPr>
          <p:nvPr>
            <p:ph sz="quarter" idx="2"/>
          </p:nvPr>
        </p:nvSpPr>
        <p:spPr>
          <a:xfrm>
            <a:off x="4953000" y="1752600"/>
            <a:ext cx="3729990" cy="4724400"/>
          </a:xfrm>
        </p:spPr>
        <p:txBody>
          <a:bodyPr>
            <a:normAutofit fontScale="55000" lnSpcReduction="20000"/>
          </a:bodyPr>
          <a:lstStyle/>
          <a:p>
            <a:pPr>
              <a:lnSpc>
                <a:spcPct val="120000"/>
              </a:lnSpc>
              <a:spcBef>
                <a:spcPts val="0"/>
              </a:spcBef>
              <a:buNone/>
            </a:pPr>
            <a:r>
              <a:rPr lang="en-US" sz="2900" b="1" dirty="0" err="1"/>
              <a:t>Labour</a:t>
            </a:r>
            <a:r>
              <a:rPr lang="en-US" sz="2900" b="1" dirty="0"/>
              <a:t> practices</a:t>
            </a:r>
          </a:p>
          <a:p>
            <a:pPr>
              <a:lnSpc>
                <a:spcPct val="120000"/>
              </a:lnSpc>
              <a:spcBef>
                <a:spcPts val="0"/>
              </a:spcBef>
            </a:pPr>
            <a:r>
              <a:rPr lang="en-US" sz="2900" dirty="0"/>
              <a:t>Issue 1: Employment and employment relationships</a:t>
            </a:r>
            <a:endParaRPr lang="en-US" sz="2900" b="1" dirty="0"/>
          </a:p>
          <a:p>
            <a:pPr>
              <a:lnSpc>
                <a:spcPct val="120000"/>
              </a:lnSpc>
              <a:spcBef>
                <a:spcPts val="0"/>
              </a:spcBef>
            </a:pPr>
            <a:r>
              <a:rPr lang="en-US" sz="2900" dirty="0"/>
              <a:t>Issue 2: Conditions of work and social protection</a:t>
            </a:r>
            <a:endParaRPr lang="en-US" sz="2900" b="1" dirty="0"/>
          </a:p>
          <a:p>
            <a:pPr>
              <a:lnSpc>
                <a:spcPct val="120000"/>
              </a:lnSpc>
              <a:spcBef>
                <a:spcPts val="0"/>
              </a:spcBef>
            </a:pPr>
            <a:r>
              <a:rPr lang="en-US" sz="2900" dirty="0"/>
              <a:t>Issue 3: Social dialogue</a:t>
            </a:r>
            <a:endParaRPr lang="en-US" sz="2900" b="1" dirty="0"/>
          </a:p>
          <a:p>
            <a:pPr>
              <a:lnSpc>
                <a:spcPct val="120000"/>
              </a:lnSpc>
              <a:spcBef>
                <a:spcPts val="0"/>
              </a:spcBef>
            </a:pPr>
            <a:r>
              <a:rPr lang="en-US" sz="2900" dirty="0"/>
              <a:t>Issue 4: Health and safety at work</a:t>
            </a:r>
            <a:endParaRPr lang="en-US" sz="2900" b="1" dirty="0"/>
          </a:p>
          <a:p>
            <a:pPr>
              <a:lnSpc>
                <a:spcPct val="120000"/>
              </a:lnSpc>
              <a:spcBef>
                <a:spcPts val="0"/>
              </a:spcBef>
            </a:pPr>
            <a:r>
              <a:rPr lang="en-US" sz="2900" dirty="0"/>
              <a:t>Issue 5: Human development and training in the workplace</a:t>
            </a:r>
          </a:p>
          <a:p>
            <a:pPr>
              <a:lnSpc>
                <a:spcPct val="120000"/>
              </a:lnSpc>
              <a:spcBef>
                <a:spcPts val="0"/>
              </a:spcBef>
            </a:pPr>
            <a:endParaRPr lang="en-US" sz="2900" b="1" dirty="0"/>
          </a:p>
          <a:p>
            <a:pPr>
              <a:lnSpc>
                <a:spcPct val="120000"/>
              </a:lnSpc>
              <a:spcBef>
                <a:spcPts val="0"/>
              </a:spcBef>
              <a:buNone/>
            </a:pPr>
            <a:r>
              <a:rPr lang="en-US" sz="2900" b="1" dirty="0"/>
              <a:t>The environment</a:t>
            </a:r>
          </a:p>
          <a:p>
            <a:pPr>
              <a:lnSpc>
                <a:spcPct val="120000"/>
              </a:lnSpc>
              <a:spcBef>
                <a:spcPts val="0"/>
              </a:spcBef>
            </a:pPr>
            <a:r>
              <a:rPr lang="en-US" sz="2900"/>
              <a:t>Issue </a:t>
            </a:r>
            <a:r>
              <a:rPr lang="en-US" sz="2900" dirty="0"/>
              <a:t>1: Prevention of pollution</a:t>
            </a:r>
          </a:p>
          <a:p>
            <a:pPr>
              <a:lnSpc>
                <a:spcPct val="120000"/>
              </a:lnSpc>
              <a:spcBef>
                <a:spcPts val="0"/>
              </a:spcBef>
            </a:pPr>
            <a:r>
              <a:rPr lang="en-US" sz="2900" dirty="0"/>
              <a:t>Issue 2: Sustainable resource use</a:t>
            </a:r>
          </a:p>
          <a:p>
            <a:pPr>
              <a:lnSpc>
                <a:spcPct val="120000"/>
              </a:lnSpc>
              <a:spcBef>
                <a:spcPts val="0"/>
              </a:spcBef>
            </a:pPr>
            <a:r>
              <a:rPr lang="en-US" sz="2900" dirty="0"/>
              <a:t>Issue 3: Climate change mitigation and adaptation</a:t>
            </a:r>
          </a:p>
          <a:p>
            <a:pPr>
              <a:lnSpc>
                <a:spcPct val="120000"/>
              </a:lnSpc>
              <a:spcBef>
                <a:spcPts val="0"/>
              </a:spcBef>
            </a:pPr>
            <a:r>
              <a:rPr lang="en-US" sz="2900" dirty="0"/>
              <a:t>Issue 4: Protection of the environment, biodiversity and restoration of natural habitats</a:t>
            </a:r>
          </a:p>
          <a:p>
            <a:endParaRPr lang="en-US" dirty="0"/>
          </a:p>
        </p:txBody>
      </p:sp>
    </p:spTree>
    <p:extLst>
      <p:ext uri="{BB962C8B-B14F-4D97-AF65-F5344CB8AC3E}">
        <p14:creationId xmlns:p14="http://schemas.microsoft.com/office/powerpoint/2010/main" val="22794848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096962"/>
          </a:xfrm>
        </p:spPr>
        <p:txBody>
          <a:bodyPr>
            <a:normAutofit/>
          </a:bodyPr>
          <a:lstStyle/>
          <a:p>
            <a:r>
              <a:rPr lang="en-US" sz="3200" dirty="0">
                <a:solidFill>
                  <a:srgbClr val="0070C0"/>
                </a:solidFill>
                <a:latin typeface="Verdana" panose="020B0604030504040204" pitchFamily="34" charset="0"/>
                <a:ea typeface="Verdana" panose="020B0604030504040204" pitchFamily="34" charset="0"/>
                <a:cs typeface="Verdana" panose="020B0604030504040204" pitchFamily="34" charset="0"/>
              </a:rPr>
              <a:t>Complete list of Issues for all of the 7 Core Subjects, continued</a:t>
            </a:r>
          </a:p>
        </p:txBody>
      </p:sp>
      <p:sp>
        <p:nvSpPr>
          <p:cNvPr id="4" name="Content Placeholder 3"/>
          <p:cNvSpPr>
            <a:spLocks noGrp="1"/>
          </p:cNvSpPr>
          <p:nvPr>
            <p:ph sz="quarter" idx="1"/>
          </p:nvPr>
        </p:nvSpPr>
        <p:spPr>
          <a:xfrm>
            <a:off x="914400" y="1447800"/>
            <a:ext cx="3749040" cy="4800600"/>
          </a:xfrm>
        </p:spPr>
        <p:txBody>
          <a:bodyPr>
            <a:noAutofit/>
          </a:bodyPr>
          <a:lstStyle/>
          <a:p>
            <a:pPr>
              <a:spcBef>
                <a:spcPts val="0"/>
              </a:spcBef>
              <a:buNone/>
            </a:pPr>
            <a:r>
              <a:rPr lang="en-US" sz="1600" b="1" dirty="0"/>
              <a:t>Fair operating practices</a:t>
            </a:r>
          </a:p>
          <a:p>
            <a:pPr>
              <a:spcBef>
                <a:spcPts val="0"/>
              </a:spcBef>
            </a:pPr>
            <a:r>
              <a:rPr lang="en-US" sz="1600" dirty="0"/>
              <a:t>Issue 1: Anti-corruption</a:t>
            </a:r>
          </a:p>
          <a:p>
            <a:pPr>
              <a:spcBef>
                <a:spcPts val="0"/>
              </a:spcBef>
            </a:pPr>
            <a:r>
              <a:rPr lang="en-US" sz="1600" dirty="0"/>
              <a:t>Issue 2: Responsible political involvement</a:t>
            </a:r>
          </a:p>
          <a:p>
            <a:pPr>
              <a:spcBef>
                <a:spcPts val="0"/>
              </a:spcBef>
            </a:pPr>
            <a:r>
              <a:rPr lang="en-US" sz="1600" dirty="0"/>
              <a:t>Issue 3: Fair competition</a:t>
            </a:r>
            <a:endParaRPr lang="en-US" sz="1600" b="1" dirty="0"/>
          </a:p>
          <a:p>
            <a:pPr>
              <a:spcBef>
                <a:spcPts val="0"/>
              </a:spcBef>
            </a:pPr>
            <a:r>
              <a:rPr lang="en-US" sz="1600" dirty="0"/>
              <a:t>Issue 4: Promoting social responsibility in the value chain</a:t>
            </a:r>
          </a:p>
          <a:p>
            <a:pPr>
              <a:spcBef>
                <a:spcPts val="0"/>
              </a:spcBef>
            </a:pPr>
            <a:r>
              <a:rPr lang="en-US" sz="1600" dirty="0"/>
              <a:t>Issue 5: Respect for property rights</a:t>
            </a:r>
          </a:p>
          <a:p>
            <a:pPr>
              <a:spcBef>
                <a:spcPts val="0"/>
              </a:spcBef>
              <a:buNone/>
            </a:pPr>
            <a:endParaRPr lang="en-US" sz="1600" dirty="0"/>
          </a:p>
          <a:p>
            <a:pPr>
              <a:spcBef>
                <a:spcPts val="0"/>
              </a:spcBef>
              <a:buNone/>
            </a:pPr>
            <a:r>
              <a:rPr lang="en-US" sz="1600" b="1" dirty="0"/>
              <a:t>Consumer issues</a:t>
            </a:r>
          </a:p>
          <a:p>
            <a:pPr>
              <a:spcBef>
                <a:spcPts val="0"/>
              </a:spcBef>
            </a:pPr>
            <a:r>
              <a:rPr lang="en-US" sz="1600" dirty="0"/>
              <a:t>Issue 1: Fair marketing, factual and unbiased information and fair contractual practices</a:t>
            </a:r>
            <a:endParaRPr lang="en-US" sz="1600" b="1" dirty="0"/>
          </a:p>
          <a:p>
            <a:pPr>
              <a:spcBef>
                <a:spcPts val="0"/>
              </a:spcBef>
            </a:pPr>
            <a:r>
              <a:rPr lang="en-US" sz="1600" dirty="0"/>
              <a:t>Issue 2: Protecting consumers' health and safety</a:t>
            </a:r>
          </a:p>
          <a:p>
            <a:pPr>
              <a:spcBef>
                <a:spcPts val="0"/>
              </a:spcBef>
            </a:pPr>
            <a:r>
              <a:rPr lang="en-US" sz="1600" dirty="0"/>
              <a:t>Issue 3: Sustainable consumption</a:t>
            </a:r>
          </a:p>
          <a:p>
            <a:pPr>
              <a:spcBef>
                <a:spcPts val="0"/>
              </a:spcBef>
            </a:pPr>
            <a:r>
              <a:rPr lang="en-US" sz="1600" dirty="0"/>
              <a:t>Issue 4: Consumer service, support, and complaint and dispute resolution</a:t>
            </a:r>
          </a:p>
        </p:txBody>
      </p:sp>
      <p:sp>
        <p:nvSpPr>
          <p:cNvPr id="5" name="Content Placeholder 4"/>
          <p:cNvSpPr>
            <a:spLocks noGrp="1"/>
          </p:cNvSpPr>
          <p:nvPr>
            <p:ph sz="quarter" idx="2"/>
          </p:nvPr>
        </p:nvSpPr>
        <p:spPr>
          <a:xfrm>
            <a:off x="4933949" y="1447800"/>
            <a:ext cx="3973567" cy="4953000"/>
          </a:xfrm>
        </p:spPr>
        <p:txBody>
          <a:bodyPr>
            <a:normAutofit fontScale="32500" lnSpcReduction="20000"/>
          </a:bodyPr>
          <a:lstStyle/>
          <a:p>
            <a:pPr>
              <a:lnSpc>
                <a:spcPct val="120000"/>
              </a:lnSpc>
              <a:spcBef>
                <a:spcPts val="0"/>
              </a:spcBef>
              <a:buNone/>
            </a:pPr>
            <a:r>
              <a:rPr lang="en-US" sz="4900" b="1" dirty="0"/>
              <a:t>Consumer issues</a:t>
            </a:r>
            <a:r>
              <a:rPr lang="en-US" sz="4900" dirty="0"/>
              <a:t>, continued</a:t>
            </a:r>
          </a:p>
          <a:p>
            <a:pPr>
              <a:lnSpc>
                <a:spcPct val="120000"/>
              </a:lnSpc>
              <a:spcBef>
                <a:spcPts val="0"/>
              </a:spcBef>
            </a:pPr>
            <a:r>
              <a:rPr lang="en-US" sz="4900" dirty="0"/>
              <a:t>Issue 5: Consumer data protection and privacy</a:t>
            </a:r>
            <a:endParaRPr lang="en-US" sz="4900" b="1" dirty="0"/>
          </a:p>
          <a:p>
            <a:pPr>
              <a:lnSpc>
                <a:spcPct val="120000"/>
              </a:lnSpc>
              <a:spcBef>
                <a:spcPts val="0"/>
              </a:spcBef>
            </a:pPr>
            <a:r>
              <a:rPr lang="en-US" sz="4900" dirty="0"/>
              <a:t>Issue 6: Access to essential services</a:t>
            </a:r>
          </a:p>
          <a:p>
            <a:pPr>
              <a:lnSpc>
                <a:spcPct val="120000"/>
              </a:lnSpc>
              <a:spcBef>
                <a:spcPts val="0"/>
              </a:spcBef>
            </a:pPr>
            <a:r>
              <a:rPr lang="en-US" sz="4900" dirty="0"/>
              <a:t>Issue 7: Education and awareness</a:t>
            </a:r>
          </a:p>
          <a:p>
            <a:pPr>
              <a:lnSpc>
                <a:spcPct val="120000"/>
              </a:lnSpc>
              <a:spcBef>
                <a:spcPts val="0"/>
              </a:spcBef>
              <a:buNone/>
            </a:pPr>
            <a:endParaRPr lang="en-US" sz="4900" b="1" dirty="0"/>
          </a:p>
          <a:p>
            <a:pPr>
              <a:lnSpc>
                <a:spcPct val="120000"/>
              </a:lnSpc>
              <a:spcBef>
                <a:spcPts val="0"/>
              </a:spcBef>
              <a:buNone/>
            </a:pPr>
            <a:r>
              <a:rPr lang="en-US" sz="4900" b="1" dirty="0"/>
              <a:t>Community involvement and development</a:t>
            </a:r>
          </a:p>
          <a:p>
            <a:pPr>
              <a:lnSpc>
                <a:spcPct val="120000"/>
              </a:lnSpc>
              <a:spcBef>
                <a:spcPts val="0"/>
              </a:spcBef>
            </a:pPr>
            <a:r>
              <a:rPr lang="en-US" sz="4900" dirty="0"/>
              <a:t>Issue 1: Community involvement</a:t>
            </a:r>
            <a:endParaRPr lang="en-US" sz="4900" b="1" dirty="0"/>
          </a:p>
          <a:p>
            <a:pPr>
              <a:lnSpc>
                <a:spcPct val="120000"/>
              </a:lnSpc>
              <a:spcBef>
                <a:spcPts val="0"/>
              </a:spcBef>
            </a:pPr>
            <a:r>
              <a:rPr lang="en-US" sz="4900" dirty="0"/>
              <a:t>Issue 2: Education and culture</a:t>
            </a:r>
          </a:p>
          <a:p>
            <a:pPr>
              <a:lnSpc>
                <a:spcPct val="120000"/>
              </a:lnSpc>
              <a:spcBef>
                <a:spcPts val="0"/>
              </a:spcBef>
            </a:pPr>
            <a:r>
              <a:rPr lang="en-US" sz="4900" dirty="0"/>
              <a:t>Issue 3: Employment creation and skills development</a:t>
            </a:r>
            <a:endParaRPr lang="en-US" sz="4900" b="1" dirty="0"/>
          </a:p>
          <a:p>
            <a:pPr>
              <a:lnSpc>
                <a:spcPct val="120000"/>
              </a:lnSpc>
              <a:spcBef>
                <a:spcPts val="0"/>
              </a:spcBef>
            </a:pPr>
            <a:r>
              <a:rPr lang="en-US" sz="4900" dirty="0"/>
              <a:t>Issue 4: Technology development and access</a:t>
            </a:r>
          </a:p>
          <a:p>
            <a:pPr>
              <a:lnSpc>
                <a:spcPct val="120000"/>
              </a:lnSpc>
              <a:spcBef>
                <a:spcPts val="0"/>
              </a:spcBef>
            </a:pPr>
            <a:r>
              <a:rPr lang="en-US" sz="4900" dirty="0"/>
              <a:t>Issue 5: Wealth and income creation</a:t>
            </a:r>
          </a:p>
          <a:p>
            <a:pPr>
              <a:lnSpc>
                <a:spcPct val="120000"/>
              </a:lnSpc>
              <a:spcBef>
                <a:spcPts val="0"/>
              </a:spcBef>
            </a:pPr>
            <a:r>
              <a:rPr lang="en-US" sz="4900" dirty="0"/>
              <a:t>Issue 6: Health</a:t>
            </a:r>
          </a:p>
          <a:p>
            <a:pPr>
              <a:lnSpc>
                <a:spcPct val="120000"/>
              </a:lnSpc>
              <a:spcBef>
                <a:spcPts val="0"/>
              </a:spcBef>
            </a:pPr>
            <a:r>
              <a:rPr lang="en-US" sz="4900" dirty="0"/>
              <a:t>Issue 7: Social investment</a:t>
            </a:r>
          </a:p>
          <a:p>
            <a:endParaRPr lang="en-US" dirty="0"/>
          </a:p>
        </p:txBody>
      </p:sp>
    </p:spTree>
    <p:extLst>
      <p:ext uri="{BB962C8B-B14F-4D97-AF65-F5344CB8AC3E}">
        <p14:creationId xmlns:p14="http://schemas.microsoft.com/office/powerpoint/2010/main" val="4062360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14400" y="609600"/>
            <a:ext cx="7772400" cy="685800"/>
          </a:xfrm>
        </p:spPr>
        <p:txBody>
          <a:bodyPr>
            <a:noAutofit/>
          </a:bodyPr>
          <a:lstStyle/>
          <a:p>
            <a:r>
              <a:rPr lang="en-US" dirty="0">
                <a:solidFill>
                  <a:srgbClr val="0070C0"/>
                </a:solidFill>
              </a:rPr>
              <a:t>What makes ISO 26000 important and credible? </a:t>
            </a:r>
          </a:p>
        </p:txBody>
      </p:sp>
      <p:sp>
        <p:nvSpPr>
          <p:cNvPr id="10" name="Content Placeholder 9"/>
          <p:cNvSpPr>
            <a:spLocks noGrp="1"/>
          </p:cNvSpPr>
          <p:nvPr>
            <p:ph idx="1"/>
          </p:nvPr>
        </p:nvSpPr>
        <p:spPr>
          <a:xfrm>
            <a:off x="914400" y="1790700"/>
            <a:ext cx="7772400" cy="4686300"/>
          </a:xfrm>
        </p:spPr>
        <p:txBody>
          <a:bodyPr>
            <a:normAutofit/>
          </a:bodyPr>
          <a:lstStyle/>
          <a:p>
            <a:r>
              <a:rPr lang="en-US" sz="2000" dirty="0"/>
              <a:t>It is designed to work in </a:t>
            </a:r>
            <a:r>
              <a:rPr lang="en-US" sz="2000" u="sng" dirty="0"/>
              <a:t>all organizational and cultural contexts</a:t>
            </a:r>
            <a:r>
              <a:rPr lang="en-US" sz="2000" dirty="0"/>
              <a:t> – in any country or region </a:t>
            </a:r>
          </a:p>
          <a:p>
            <a:r>
              <a:rPr lang="en-US" sz="2000" dirty="0"/>
              <a:t>It is </a:t>
            </a:r>
            <a:r>
              <a:rPr lang="en-US" sz="2000" u="sng" dirty="0"/>
              <a:t>flexible</a:t>
            </a:r>
            <a:r>
              <a:rPr lang="en-US" sz="2000" dirty="0"/>
              <a:t> and the user decides how to use it</a:t>
            </a:r>
            <a:endParaRPr lang="en-US" sz="2000" strike="sngStrike" dirty="0">
              <a:solidFill>
                <a:srgbClr val="7030A0"/>
              </a:solidFill>
            </a:endParaRPr>
          </a:p>
          <a:p>
            <a:r>
              <a:rPr lang="en-US" sz="2000" dirty="0"/>
              <a:t>It was internationally negotiated through ISO’s </a:t>
            </a:r>
            <a:r>
              <a:rPr lang="en-US" sz="2000" u="sng" dirty="0"/>
              <a:t>consensus</a:t>
            </a:r>
            <a:r>
              <a:rPr lang="en-US" sz="2000" dirty="0"/>
              <a:t> method, using a </a:t>
            </a:r>
            <a:r>
              <a:rPr lang="en-US" sz="2000" u="sng" dirty="0"/>
              <a:t>multi-stakeholder</a:t>
            </a:r>
            <a:r>
              <a:rPr lang="en-US" sz="2000" dirty="0"/>
              <a:t> approach, and balance to reflect global diversity. See Appendix for more information about this process, and the different stakeholder groups.</a:t>
            </a:r>
          </a:p>
          <a:p>
            <a:r>
              <a:rPr lang="en-US" sz="2000" dirty="0"/>
              <a:t>It incorporates the </a:t>
            </a:r>
            <a:r>
              <a:rPr lang="en-US" sz="2000" u="sng" dirty="0"/>
              <a:t>real-life experiences </a:t>
            </a:r>
            <a:r>
              <a:rPr lang="en-US" sz="2000" dirty="0"/>
              <a:t>of its many contributors, and at the same time builds on </a:t>
            </a:r>
            <a:r>
              <a:rPr lang="en-US" sz="2000" u="sng" dirty="0"/>
              <a:t>international norms </a:t>
            </a:r>
            <a:r>
              <a:rPr lang="en-US" sz="2000" dirty="0"/>
              <a:t>and agreements related to Social Responsibility</a:t>
            </a:r>
          </a:p>
          <a:p>
            <a:pPr marL="0" indent="0">
              <a:buNone/>
            </a:pPr>
            <a:endParaRPr lang="en-US" sz="2000" dirty="0">
              <a:solidFill>
                <a:srgbClr val="00863D"/>
              </a:solidFill>
            </a:endParaRPr>
          </a:p>
        </p:txBody>
      </p:sp>
    </p:spTree>
    <p:extLst>
      <p:ext uri="{BB962C8B-B14F-4D97-AF65-F5344CB8AC3E}">
        <p14:creationId xmlns:p14="http://schemas.microsoft.com/office/powerpoint/2010/main" val="2227704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371600"/>
          </a:xfrm>
        </p:spPr>
        <p:txBody>
          <a:bodyPr>
            <a:noAutofit/>
          </a:bodyPr>
          <a:lstStyle/>
          <a:p>
            <a:r>
              <a:rPr lang="en-US" sz="3200" dirty="0">
                <a:solidFill>
                  <a:srgbClr val="0070C0"/>
                </a:solidFill>
              </a:rPr>
              <a:t>Examples of linkages between International norms and ISO 26000</a:t>
            </a:r>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666085565"/>
              </p:ext>
            </p:extLst>
          </p:nvPr>
        </p:nvGraphicFramePr>
        <p:xfrm>
          <a:off x="165100" y="1295400"/>
          <a:ext cx="8674100" cy="5426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Straight Arrow Connector 9"/>
          <p:cNvCxnSpPr/>
          <p:nvPr/>
        </p:nvCxnSpPr>
        <p:spPr>
          <a:xfrm rot="16200000" flipH="1">
            <a:off x="2799556" y="3898901"/>
            <a:ext cx="1752600" cy="1143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364711" y="2565401"/>
            <a:ext cx="427429" cy="29170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4442621" y="2908300"/>
            <a:ext cx="47627" cy="398859"/>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4993479" y="3709591"/>
            <a:ext cx="762000" cy="7540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4797028" y="4407694"/>
            <a:ext cx="838200" cy="228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6049162" y="3855640"/>
            <a:ext cx="114298" cy="61476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4398169" y="4572000"/>
            <a:ext cx="0" cy="81359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5172075" y="2476106"/>
            <a:ext cx="304800" cy="29051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4914901" y="2835275"/>
            <a:ext cx="819149" cy="17367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4483102" y="3848894"/>
            <a:ext cx="1752600" cy="1295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3429001" y="3098801"/>
            <a:ext cx="1930401" cy="551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flipH="1" flipV="1">
            <a:off x="2676525" y="2932906"/>
            <a:ext cx="1828800" cy="990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3186113" y="3441701"/>
            <a:ext cx="567928" cy="1694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3224213" y="4318794"/>
            <a:ext cx="609600" cy="381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3429001" y="5156994"/>
            <a:ext cx="1905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027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223838"/>
            <a:ext cx="8686800" cy="1143000"/>
          </a:xfrm>
        </p:spPr>
        <p:txBody>
          <a:bodyPr>
            <a:noAutofit/>
          </a:bodyPr>
          <a:lstStyle/>
          <a:p>
            <a:pPr algn="ctr"/>
            <a:r>
              <a:rPr lang="en-US" dirty="0">
                <a:solidFill>
                  <a:srgbClr val="0070C0"/>
                </a:solidFill>
              </a:rPr>
              <a:t>How does ISO 26000 define Social Responsibility? </a:t>
            </a:r>
          </a:p>
        </p:txBody>
      </p:sp>
      <p:sp>
        <p:nvSpPr>
          <p:cNvPr id="6" name="Text Placeholder 5"/>
          <p:cNvSpPr>
            <a:spLocks noGrp="1"/>
          </p:cNvSpPr>
          <p:nvPr>
            <p:ph sz="quarter" idx="1"/>
          </p:nvPr>
        </p:nvSpPr>
        <p:spPr>
          <a:xfrm>
            <a:off x="444500" y="1684338"/>
            <a:ext cx="8229600" cy="4043362"/>
          </a:xfrm>
        </p:spPr>
        <p:txBody>
          <a:bodyPr>
            <a:normAutofit/>
          </a:bodyPr>
          <a:lstStyle/>
          <a:p>
            <a:pPr>
              <a:buNone/>
            </a:pPr>
            <a:r>
              <a:rPr lang="en-US" sz="2000" dirty="0"/>
              <a:t>Social Responsibility (SR) is the responsibility of an organization for the impacts of its decisions and activities on society and the environment through transparent and ethical </a:t>
            </a:r>
            <a:r>
              <a:rPr lang="en-US" sz="2000" dirty="0" err="1"/>
              <a:t>behaviour</a:t>
            </a:r>
            <a:r>
              <a:rPr lang="en-US" sz="2000" dirty="0"/>
              <a:t> that:</a:t>
            </a:r>
          </a:p>
          <a:p>
            <a:r>
              <a:rPr lang="en-US" sz="2000" dirty="0"/>
              <a:t>Contributes to </a:t>
            </a:r>
            <a:r>
              <a:rPr lang="en-US" sz="2000" u="sng" dirty="0"/>
              <a:t>sustainable development</a:t>
            </a:r>
            <a:r>
              <a:rPr lang="en-US" sz="2000" dirty="0"/>
              <a:t>, including the health and welfare of society</a:t>
            </a:r>
          </a:p>
          <a:p>
            <a:r>
              <a:rPr lang="en-US" sz="2000" dirty="0"/>
              <a:t>Takes into account the expectations of </a:t>
            </a:r>
            <a:r>
              <a:rPr lang="en-US" sz="2000" u="sng" dirty="0"/>
              <a:t>stakeholders</a:t>
            </a:r>
          </a:p>
          <a:p>
            <a:r>
              <a:rPr lang="en-US" sz="2000" dirty="0"/>
              <a:t>Is in compliance with applicable </a:t>
            </a:r>
            <a:r>
              <a:rPr lang="en-US" sz="2000" u="sng" dirty="0"/>
              <a:t>law</a:t>
            </a:r>
            <a:r>
              <a:rPr lang="en-US" sz="2000" dirty="0"/>
              <a:t> and consistent with </a:t>
            </a:r>
            <a:r>
              <a:rPr lang="en-US" sz="2000" u="sng" dirty="0"/>
              <a:t>international norms of behavior</a:t>
            </a:r>
            <a:r>
              <a:rPr lang="en-US" sz="2000" dirty="0"/>
              <a:t>, and </a:t>
            </a:r>
          </a:p>
          <a:p>
            <a:r>
              <a:rPr lang="en-US" sz="2000" dirty="0"/>
              <a:t>Is </a:t>
            </a:r>
            <a:r>
              <a:rPr lang="en-US" sz="2000" u="sng" dirty="0"/>
              <a:t>integrated</a:t>
            </a:r>
            <a:r>
              <a:rPr lang="en-US" sz="2000" dirty="0"/>
              <a:t> throughout the organization and </a:t>
            </a:r>
            <a:r>
              <a:rPr lang="en-US" sz="2000" dirty="0" err="1"/>
              <a:t>practised</a:t>
            </a:r>
            <a:r>
              <a:rPr lang="en-US" sz="2000" dirty="0"/>
              <a:t> in its relationships.</a:t>
            </a:r>
          </a:p>
          <a:p>
            <a:pPr>
              <a:buNone/>
            </a:pPr>
            <a:endParaRPr lang="en-US" sz="2000" dirty="0"/>
          </a:p>
          <a:p>
            <a:endParaRPr lang="en-US" sz="2000" b="0" dirty="0"/>
          </a:p>
        </p:txBody>
      </p:sp>
    </p:spTree>
    <p:extLst>
      <p:ext uri="{BB962C8B-B14F-4D97-AF65-F5344CB8AC3E}">
        <p14:creationId xmlns:p14="http://schemas.microsoft.com/office/powerpoint/2010/main" val="2775582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74638"/>
            <a:ext cx="7772400" cy="639762"/>
          </a:xfrm>
        </p:spPr>
        <p:txBody>
          <a:bodyPr>
            <a:noAutofit/>
          </a:bodyPr>
          <a:lstStyle/>
          <a:p>
            <a:r>
              <a:rPr lang="en-US" dirty="0">
                <a:solidFill>
                  <a:srgbClr val="0070C0"/>
                </a:solidFill>
              </a:rPr>
              <a:t>SR definition, continued</a:t>
            </a:r>
          </a:p>
        </p:txBody>
      </p:sp>
      <p:sp>
        <p:nvSpPr>
          <p:cNvPr id="5" name="Content Placeholder 4"/>
          <p:cNvSpPr>
            <a:spLocks noGrp="1"/>
          </p:cNvSpPr>
          <p:nvPr>
            <p:ph sz="quarter" idx="1"/>
          </p:nvPr>
        </p:nvSpPr>
        <p:spPr>
          <a:xfrm>
            <a:off x="742950" y="1250951"/>
            <a:ext cx="7772400" cy="5105400"/>
          </a:xfrm>
        </p:spPr>
        <p:txBody>
          <a:bodyPr>
            <a:normAutofit fontScale="85000" lnSpcReduction="10000"/>
          </a:bodyPr>
          <a:lstStyle/>
          <a:p>
            <a:pPr algn="just">
              <a:buNone/>
            </a:pPr>
            <a:r>
              <a:rPr lang="en-US" dirty="0"/>
              <a:t>Note 1:  Activities include products, services and processes.</a:t>
            </a:r>
          </a:p>
          <a:p>
            <a:pPr algn="just">
              <a:buNone/>
            </a:pPr>
            <a:r>
              <a:rPr lang="en-US" dirty="0"/>
              <a:t>Note 2: Relationships refer to an organization’s activities within its sphere of influence.</a:t>
            </a:r>
          </a:p>
          <a:p>
            <a:pPr>
              <a:buNone/>
            </a:pPr>
            <a:r>
              <a:rPr lang="en-US" dirty="0"/>
              <a:t>	</a:t>
            </a:r>
            <a:r>
              <a:rPr lang="en-US" sz="2000" dirty="0"/>
              <a:t>(Sphere of Influence refers to the range of relationships through which the organization has the ability to affect the decisions or activities of others – that is, its owners, customers, workers, suppliers, etcetera.)</a:t>
            </a:r>
          </a:p>
          <a:p>
            <a:pPr>
              <a:buNone/>
            </a:pPr>
            <a:endParaRPr lang="en-US" sz="2000" dirty="0"/>
          </a:p>
          <a:p>
            <a:pPr>
              <a:buNone/>
            </a:pPr>
            <a:r>
              <a:rPr lang="en-US" sz="2800" dirty="0"/>
              <a:t>   “Sustainable development is about meeting the needs of society while living within the planet’s ecological limits and without jeopardizing the ability of future generations to meet their needs.”</a:t>
            </a:r>
          </a:p>
          <a:p>
            <a:pPr>
              <a:buNone/>
            </a:pPr>
            <a:endParaRPr lang="en-US" dirty="0"/>
          </a:p>
          <a:p>
            <a:pPr>
              <a:buNone/>
            </a:pPr>
            <a:r>
              <a:rPr lang="en-US" sz="1900" dirty="0"/>
              <a:t>Sources:  ISO 26000: 2010  Clause 2:18; Clause 3.3.5</a:t>
            </a:r>
          </a:p>
        </p:txBody>
      </p:sp>
    </p:spTree>
    <p:extLst>
      <p:ext uri="{BB962C8B-B14F-4D97-AF65-F5344CB8AC3E}">
        <p14:creationId xmlns:p14="http://schemas.microsoft.com/office/powerpoint/2010/main" val="83424191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4397</Words>
  <Application>Microsoft Office PowerPoint</Application>
  <PresentationFormat>On-screen Show (4:3)</PresentationFormat>
  <Paragraphs>545</Paragraphs>
  <Slides>59</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59</vt:i4>
      </vt:variant>
    </vt:vector>
  </HeadingPairs>
  <TitlesOfParts>
    <vt:vector size="68" baseType="lpstr">
      <vt:lpstr>ＭＳ Ｐゴシック</vt:lpstr>
      <vt:lpstr>Arial</vt:lpstr>
      <vt:lpstr>Calibri</vt:lpstr>
      <vt:lpstr>Calibri Light</vt:lpstr>
      <vt:lpstr>Times New Roman</vt:lpstr>
      <vt:lpstr>Verdana</vt:lpstr>
      <vt:lpstr>Wingdings</vt:lpstr>
      <vt:lpstr>Wingdings 2</vt:lpstr>
      <vt:lpstr>Office-tema</vt:lpstr>
      <vt:lpstr>ISO 26000 Basic training material</vt:lpstr>
      <vt:lpstr>INTRODUCTION</vt:lpstr>
      <vt:lpstr>1. About this presentation</vt:lpstr>
      <vt:lpstr>How to use this presentation</vt:lpstr>
      <vt:lpstr>2. About ISO 26000</vt:lpstr>
      <vt:lpstr>What makes ISO 26000 important and credible? </vt:lpstr>
      <vt:lpstr>Examples of linkages between International norms and ISO 26000</vt:lpstr>
      <vt:lpstr>How does ISO 26000 define Social Responsibility? </vt:lpstr>
      <vt:lpstr>SR definition, continued</vt:lpstr>
      <vt:lpstr>What does ISO 26000 offer to its users?  </vt:lpstr>
      <vt:lpstr>ISO 26000 can be used by any organization, for example: </vt:lpstr>
      <vt:lpstr>ISO 26000 Social Responsibility can</vt:lpstr>
      <vt:lpstr>Increasing social responsibility contributes to a “virtuous cycle” where each action strengthens the organization and the community, encouraging sustainable development</vt:lpstr>
      <vt:lpstr>3. The core content</vt:lpstr>
      <vt:lpstr>PowerPoint Presentation</vt:lpstr>
      <vt:lpstr>The 7 Principles</vt:lpstr>
      <vt:lpstr>Accountability and Transparency</vt:lpstr>
      <vt:lpstr>PowerPoint Presentation</vt:lpstr>
      <vt:lpstr>Principle of Ethical Behaviour</vt:lpstr>
      <vt:lpstr>Principle of Respect for stakeholder interests</vt:lpstr>
      <vt:lpstr>Principle of Respect for the rule of law</vt:lpstr>
      <vt:lpstr>Principle of Respect for international norms of behaviour</vt:lpstr>
      <vt:lpstr>Principle of Respect for human rights</vt:lpstr>
      <vt:lpstr>In summary, the 7  Principles:</vt:lpstr>
      <vt:lpstr>The 7 Core Subjects</vt:lpstr>
      <vt:lpstr>The 7 core subjects</vt:lpstr>
      <vt:lpstr>Core subject:  Organizational governance</vt:lpstr>
      <vt:lpstr>Core subject: Human rights</vt:lpstr>
      <vt:lpstr>Core subject: Labour practices</vt:lpstr>
      <vt:lpstr>Core subject: Environment </vt:lpstr>
      <vt:lpstr>Core subject: Fair operating practices</vt:lpstr>
      <vt:lpstr>Core subject: Consumer issues</vt:lpstr>
      <vt:lpstr>Core subject: Community involvement and development</vt:lpstr>
      <vt:lpstr>A note:  “Community involvement and development” is different from philanthropy</vt:lpstr>
      <vt:lpstr>Stakeholder engagement and communication: a crucial component</vt:lpstr>
      <vt:lpstr>What is meant by the term “stakeholder”?</vt:lpstr>
      <vt:lpstr>Who are your stakeholders?</vt:lpstr>
      <vt:lpstr>In order to improve organizational performance, stakeholder engagement should:</vt:lpstr>
      <vt:lpstr>4. HOW TO USE ISO 26000</vt:lpstr>
      <vt:lpstr>Integrating SR throughout an organization, clause 7</vt:lpstr>
      <vt:lpstr>PowerPoint Presentation</vt:lpstr>
      <vt:lpstr>Checklist-approach: identify issues that need improvement</vt:lpstr>
      <vt:lpstr>Stakeholder identification and engagement: examples</vt:lpstr>
      <vt:lpstr> Who are your stakeholders? These are some questions to help you identify them.</vt:lpstr>
      <vt:lpstr>Establishing priorities</vt:lpstr>
      <vt:lpstr>Assessing responsibilities in your sphere of influence</vt:lpstr>
      <vt:lpstr>“Due diligence” – investigating situations and avoiding SR risks</vt:lpstr>
      <vt:lpstr>Communicating about your Social Responsibility</vt:lpstr>
      <vt:lpstr>PowerPoint Presentation</vt:lpstr>
      <vt:lpstr>ADDITIONAL RESOURCES </vt:lpstr>
      <vt:lpstr>Examples of SR guidance materials</vt:lpstr>
      <vt:lpstr>Claims of using ISO 26000</vt:lpstr>
      <vt:lpstr>Where to obtain ISO 26000 and other resources</vt:lpstr>
      <vt:lpstr>Optional: Questions for Discussion Discuss arguments and examples that both support and oppose each statement.  There is no “right” or “wrong”. This can work well when participants divide into small groups.</vt:lpstr>
      <vt:lpstr>Appendix</vt:lpstr>
      <vt:lpstr>More about ISO, www.iso.org</vt:lpstr>
      <vt:lpstr>More about the multi-stakeholder process of developing ISO 26000 www.iso.org/wgsr</vt:lpstr>
      <vt:lpstr>Complete list of Issues for all of the 7 Core Subjects Each issue has a  definition and description, followed by  a list of related actions and expectations</vt:lpstr>
      <vt:lpstr>Complete list of Issues for all of the 7 Core Subjects,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Staffan Söderberg</dc:creator>
  <cp:lastModifiedBy>Tina Bohlin (SIS)</cp:lastModifiedBy>
  <cp:revision>80</cp:revision>
  <dcterms:created xsi:type="dcterms:W3CDTF">2016-02-18T13:56:09Z</dcterms:created>
  <dcterms:modified xsi:type="dcterms:W3CDTF">2017-02-01T17:13:38Z</dcterms:modified>
</cp:coreProperties>
</file>